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57" r:id="rId2"/>
    <p:sldId id="277" r:id="rId3"/>
    <p:sldId id="278" r:id="rId4"/>
    <p:sldId id="280" r:id="rId5"/>
    <p:sldId id="365" r:id="rId6"/>
    <p:sldId id="369" r:id="rId7"/>
    <p:sldId id="377" r:id="rId8"/>
    <p:sldId id="372" r:id="rId9"/>
    <p:sldId id="376" r:id="rId10"/>
    <p:sldId id="379" r:id="rId11"/>
    <p:sldId id="378" r:id="rId12"/>
    <p:sldId id="373" r:id="rId13"/>
    <p:sldId id="371" r:id="rId14"/>
    <p:sldId id="370" r:id="rId15"/>
    <p:sldId id="366" r:id="rId16"/>
    <p:sldId id="380" r:id="rId17"/>
    <p:sldId id="368" r:id="rId18"/>
    <p:sldId id="282" r:id="rId19"/>
    <p:sldId id="375" r:id="rId20"/>
    <p:sldId id="283" r:id="rId21"/>
    <p:sldId id="284" r:id="rId22"/>
    <p:sldId id="383" r:id="rId23"/>
    <p:sldId id="285" r:id="rId24"/>
    <p:sldId id="382" r:id="rId25"/>
    <p:sldId id="384" r:id="rId26"/>
    <p:sldId id="390" r:id="rId27"/>
    <p:sldId id="286" r:id="rId28"/>
    <p:sldId id="387" r:id="rId29"/>
    <p:sldId id="386" r:id="rId30"/>
    <p:sldId id="385" r:id="rId31"/>
    <p:sldId id="361" r:id="rId32"/>
    <p:sldId id="364" r:id="rId33"/>
  </p:sldIdLst>
  <p:sldSz cx="12192000" cy="6858000"/>
  <p:notesSz cx="6858000" cy="9144000"/>
  <p:embeddedFontLst>
    <p:embeddedFont>
      <p:font typeface="CJ ONLYONE NEW 본문 OTF Regular" panose="00000500000000000000" pitchFamily="50" charset="-127"/>
      <p:regular r:id="rId36"/>
    </p:embeddedFont>
    <p:embeddedFont>
      <p:font typeface="CJ ONLYONE NEW 본문 Regular" panose="00000500000000000000" pitchFamily="2" charset="-127"/>
      <p:regular r:id="rId37"/>
    </p:embeddedFont>
    <p:embeddedFont>
      <p:font typeface="CJ ONLYONE NEW 제목 Medium" panose="00000600000000000000" pitchFamily="2" charset="-127"/>
      <p:regular r:id="rId38"/>
    </p:embeddedFont>
    <p:embeddedFont>
      <p:font typeface="CJ ONLYONE NEW 제목 OTF Bold" panose="00000800000000000000" pitchFamily="50" charset="-127"/>
      <p:bold r:id="rId39"/>
    </p:embeddedFont>
    <p:embeddedFont>
      <p:font typeface="Oi" panose="020B0600000101010101" charset="0"/>
      <p:regular r:id="rId40"/>
    </p:embeddedFont>
    <p:embeddedFont>
      <p:font typeface="Play" panose="020B0600000101010101" charset="0"/>
      <p:regular r:id="rId41"/>
      <p:bold r:id="rId42"/>
    </p:embeddedFont>
    <p:embeddedFont>
      <p:font typeface="Pretendard" panose="02000503000000020004" pitchFamily="50" charset="-127"/>
      <p:regular r:id="rId43"/>
      <p:bold r:id="rId44"/>
    </p:embeddedFont>
  </p:embeddedFontLst>
  <p:custDataLst>
    <p:tags r:id="rId4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5" roundtripDataSignature="AMtx7miqu4z2Lwa8k8UVJY4857LYJZOA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2795"/>
    <a:srgbClr val="8100FD"/>
    <a:srgbClr val="FDCAB1"/>
    <a:srgbClr val="071E41"/>
    <a:srgbClr val="8D654D"/>
    <a:srgbClr val="020811"/>
    <a:srgbClr val="0516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3D9465-7E50-4C48-8EE0-4B9D99EB50E8}">
  <a:tblStyle styleId="{2A3D9465-7E50-4C48-8EE0-4B9D99EB50E8}" styleName="Table_0">
    <a:wholeTbl>
      <a:tcTxStyle b="off" i="off">
        <a:font>
          <a:latin typeface="Amazon Ember Display"/>
          <a:ea typeface="Amazon Ember Display"/>
          <a:cs typeface="Amazon Ember Display"/>
        </a:font>
        <a:schemeClr val="lt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2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2DE24AE-E711-4FCE-81B9-F58206D9739F}" styleName="Table_1">
    <a:wholeTbl>
      <a:tcTxStyle b="off" i="off">
        <a:font>
          <a:latin typeface="Amazon Ember Display"/>
          <a:ea typeface="Amazon Ember Display"/>
          <a:cs typeface="Amazon Ember Display"/>
        </a:font>
        <a:schemeClr val="lt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18D9362-B2F6-4E82-A880-BAC6AE732352}" styleName="Table_2">
    <a:wholeTbl>
      <a:tcTxStyle b="off" i="off">
        <a:font>
          <a:latin typeface="Amazon Ember Display"/>
          <a:ea typeface="Amazon Ember Display"/>
          <a:cs typeface="Amazon Ember Display"/>
        </a:font>
        <a:schemeClr val="lt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39586" autoAdjust="0"/>
  </p:normalViewPr>
  <p:slideViewPr>
    <p:cSldViewPr snapToGrid="0">
      <p:cViewPr varScale="1">
        <p:scale>
          <a:sx n="33" d="100"/>
          <a:sy n="33" d="100"/>
        </p:scale>
        <p:origin x="2606" y="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50" d="100"/>
          <a:sy n="150" d="100"/>
        </p:scale>
        <p:origin x="353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gs" Target="tags/tag1.xml"/><Relationship Id="rId11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4D72A8-F657-DBBA-1BDC-F4C4AAA2B2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7576-A33B-718E-249A-2E0B5363B1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9DAFC-E739-9640-AF80-D0F3617B0B71}" type="datetimeFigureOut">
              <a:rPr lang="en-KR" smtClean="0"/>
              <a:t>02/21/2025</a:t>
            </a:fld>
            <a:endParaRPr lang="en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60A11-9CAC-5DC6-EE67-D8A0C67AB0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ED0DB-C119-B903-BF8A-1A867FEE46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89D86-B680-AB4A-B599-8E8DB7FA2F0A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332321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sldNum" idx="12"/>
          </p:nvPr>
        </p:nvSpPr>
        <p:spPr>
          <a:xfrm>
            <a:off x="1943100" y="8891337"/>
            <a:ext cx="2971800" cy="25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‹#›</a:t>
            </a:fld>
            <a:endParaRPr sz="1000" b="0" i="0" u="none" strike="noStrike" cap="non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  <p:extLst>
    <p:ext uri="{620B2872-D7B9-4A21-9093-7833F8D536E1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2160">
          <p15:clr>
            <a:srgbClr val="F26B43"/>
          </p15:clr>
        </p15:guide>
        <p15:guide id="3" orient="horz" pos="312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ce3f88fed4_5_68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93" name="Google Shape;493;g2ce3f88fed4_5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3EFF1A11-9CF7-B062-E1A7-BCB5709B2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e3f88fed4_5_707:notes">
            <a:extLst>
              <a:ext uri="{FF2B5EF4-FFF2-40B4-BE49-F238E27FC236}">
                <a16:creationId xmlns:a16="http://schemas.microsoft.com/office/drawing/2014/main" id="{F11A1B36-B1DD-968C-D120-954FF6680E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이 사진과 좀 더 가까웠던 것 같습니다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서버를 세팅하고</a:t>
            </a:r>
            <a:r>
              <a:rPr lang="en-US" altLang="ko-KR" dirty="0"/>
              <a:t>, </a:t>
            </a:r>
            <a:r>
              <a:rPr lang="ko-KR" altLang="en-US" dirty="0"/>
              <a:t>케이블도 정리하고</a:t>
            </a:r>
            <a:r>
              <a:rPr lang="en-US" altLang="ko-KR" dirty="0"/>
              <a:t>.. </a:t>
            </a:r>
            <a:r>
              <a:rPr lang="ko-KR" altLang="en-US" dirty="0"/>
              <a:t>당시 저희 복장이 </a:t>
            </a:r>
            <a:r>
              <a:rPr lang="ko-KR" altLang="en-US" dirty="0" err="1"/>
              <a:t>비즈니스케쥬얼이고</a:t>
            </a:r>
            <a:r>
              <a:rPr lang="ko-KR" altLang="en-US" dirty="0"/>
              <a:t> 신입사원이라 셔츠에 구두신고 </a:t>
            </a:r>
            <a:r>
              <a:rPr lang="ko-KR" altLang="en-US" dirty="0" err="1"/>
              <a:t>출근했었는데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 err="1"/>
              <a:t>사다리타고</a:t>
            </a:r>
            <a:r>
              <a:rPr lang="ko-KR" altLang="en-US" dirty="0"/>
              <a:t> 케이블 끌면서 </a:t>
            </a:r>
            <a:r>
              <a:rPr lang="ko-KR" altLang="en-US" dirty="0" err="1"/>
              <a:t>현타가</a:t>
            </a:r>
            <a:r>
              <a:rPr lang="ko-KR" altLang="en-US" dirty="0"/>
              <a:t> 왔던 시간도 </a:t>
            </a:r>
            <a:r>
              <a:rPr lang="ko-KR" altLang="en-US" dirty="0" err="1"/>
              <a:t>있었던것같습니다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물론 </a:t>
            </a:r>
            <a:r>
              <a:rPr lang="ko-KR" altLang="en-US" dirty="0" err="1"/>
              <a:t>농담반</a:t>
            </a:r>
            <a:r>
              <a:rPr lang="ko-KR" altLang="en-US" dirty="0"/>
              <a:t> </a:t>
            </a:r>
            <a:r>
              <a:rPr lang="ko-KR" altLang="en-US" dirty="0" err="1"/>
              <a:t>진담반인</a:t>
            </a:r>
            <a:r>
              <a:rPr lang="ko-KR" altLang="en-US" dirty="0"/>
              <a:t> 이야기구요</a:t>
            </a:r>
            <a:r>
              <a:rPr lang="en-US" altLang="ko-KR" dirty="0"/>
              <a:t>(</a:t>
            </a:r>
            <a:r>
              <a:rPr lang="ko-KR" altLang="en-US" dirty="0"/>
              <a:t>클릭</a:t>
            </a:r>
            <a:r>
              <a:rPr lang="en-US" altLang="ko-KR" dirty="0"/>
              <a:t>)</a:t>
            </a:r>
            <a:endParaRPr dirty="0"/>
          </a:p>
        </p:txBody>
      </p:sp>
      <p:sp>
        <p:nvSpPr>
          <p:cNvPr id="515" name="Google Shape;515;g2ce3f88fed4_5_707:notes">
            <a:extLst>
              <a:ext uri="{FF2B5EF4-FFF2-40B4-BE49-F238E27FC236}">
                <a16:creationId xmlns:a16="http://schemas.microsoft.com/office/drawing/2014/main" id="{D5263596-D3ED-ABD5-AA54-C0EE250200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1604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C52212B8-708C-2531-6454-E20EAD9B2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e3f88fed4_5_707:notes">
            <a:extLst>
              <a:ext uri="{FF2B5EF4-FFF2-40B4-BE49-F238E27FC236}">
                <a16:creationId xmlns:a16="http://schemas.microsoft.com/office/drawing/2014/main" id="{973A1ED8-B3CF-C6EE-1956-841DF644CD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실제로 </a:t>
            </a:r>
            <a:r>
              <a:rPr lang="en-US" altLang="ko-KR" dirty="0"/>
              <a:t>IDC </a:t>
            </a:r>
            <a:r>
              <a:rPr lang="ko-KR" altLang="en-US" dirty="0"/>
              <a:t>에서는 저런 기도 보다는 실제 물리장비에 대한 관리와 시스템을 운영하는 업무를 합니다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여기 보이는 서버 장비 파트에 문제가 생기면 교체를 하기도 하고</a:t>
            </a:r>
            <a:r>
              <a:rPr lang="en-US" altLang="ko-KR" dirty="0"/>
              <a:t>, </a:t>
            </a:r>
            <a:r>
              <a:rPr lang="ko-KR" altLang="en-US" dirty="0"/>
              <a:t>장비가 필요한 고객에게 세팅해서 서버 환경을 준비해줍니다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515" name="Google Shape;515;g2ce3f88fed4_5_707:notes">
            <a:extLst>
              <a:ext uri="{FF2B5EF4-FFF2-40B4-BE49-F238E27FC236}">
                <a16:creationId xmlns:a16="http://schemas.microsoft.com/office/drawing/2014/main" id="{E6FFFA73-5B0E-2AF5-BA3E-90FACC74CA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53521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AB276AE5-9A81-F3F4-9E02-6B071B644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e3f88fed4_5_707:notes">
            <a:extLst>
              <a:ext uri="{FF2B5EF4-FFF2-40B4-BE49-F238E27FC236}">
                <a16:creationId xmlns:a16="http://schemas.microsoft.com/office/drawing/2014/main" id="{2799C664-E900-43F7-0F52-FED133209C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간단하게 정리해보면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 err="1"/>
              <a:t>온프레미스</a:t>
            </a:r>
            <a:r>
              <a:rPr lang="ko-KR" altLang="en-US" dirty="0"/>
              <a:t> 장비를 운영하고</a:t>
            </a:r>
            <a:r>
              <a:rPr lang="en-US" altLang="ko-KR" dirty="0"/>
              <a:t>, </a:t>
            </a:r>
            <a:r>
              <a:rPr lang="ko-KR" altLang="en-US" dirty="0"/>
              <a:t>서버실에 자리</a:t>
            </a:r>
            <a:r>
              <a:rPr lang="en-US" altLang="ko-KR" dirty="0"/>
              <a:t>, </a:t>
            </a:r>
            <a:r>
              <a:rPr lang="ko-KR" altLang="en-US" dirty="0"/>
              <a:t>상면을 임대해주거나 상면</a:t>
            </a:r>
            <a:r>
              <a:rPr lang="en-US" altLang="ko-KR" dirty="0"/>
              <a:t>, </a:t>
            </a:r>
            <a:r>
              <a:rPr lang="ko-KR" altLang="en-US" dirty="0"/>
              <a:t>서버</a:t>
            </a:r>
            <a:r>
              <a:rPr lang="en-US" altLang="ko-KR" dirty="0"/>
              <a:t>, </a:t>
            </a:r>
            <a:r>
              <a:rPr lang="ko-KR" altLang="en-US" dirty="0"/>
              <a:t>회선 서비스까지 모두 제공하는 이런 형태의 서비스를 제공하는 업무를 한다고 보시면 됩니다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515" name="Google Shape;515;g2ce3f88fed4_5_707:notes">
            <a:extLst>
              <a:ext uri="{FF2B5EF4-FFF2-40B4-BE49-F238E27FC236}">
                <a16:creationId xmlns:a16="http://schemas.microsoft.com/office/drawing/2014/main" id="{F123BC61-CD5F-305F-BBD7-28778724E3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6925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3F5E23A2-677A-265F-B0C6-8AEE95C4F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e3f88fed4_5_707:notes">
            <a:extLst>
              <a:ext uri="{FF2B5EF4-FFF2-40B4-BE49-F238E27FC236}">
                <a16:creationId xmlns:a16="http://schemas.microsoft.com/office/drawing/2014/main" id="{77F227C5-103B-F51C-33B9-D105B400E6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일반 사용자들이 </a:t>
            </a:r>
            <a:r>
              <a:rPr lang="en-US" altLang="ko-KR" dirty="0"/>
              <a:t>CJ</a:t>
            </a:r>
            <a:r>
              <a:rPr lang="ko-KR" altLang="en-US" dirty="0"/>
              <a:t>그룹의 서비스를 이용하는 상황을 간단하게 정리해보면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 err="1"/>
              <a:t>예를들어서</a:t>
            </a:r>
            <a:r>
              <a:rPr lang="ko-KR" altLang="en-US" dirty="0"/>
              <a:t> 사람들이 웹사이트에 접속한다 </a:t>
            </a:r>
            <a:r>
              <a:rPr lang="ko-KR" altLang="en-US" dirty="0" err="1"/>
              <a:t>라고</a:t>
            </a:r>
            <a:r>
              <a:rPr lang="ko-KR" altLang="en-US" dirty="0"/>
              <a:t> 하면</a:t>
            </a:r>
            <a:r>
              <a:rPr lang="en-US" altLang="ko-KR" dirty="0"/>
              <a:t>, </a:t>
            </a:r>
            <a:r>
              <a:rPr lang="ko-KR" altLang="en-US" dirty="0"/>
              <a:t>실제 그 서비스가 운영되는 서버와 통신을 담당한다고 보시면 </a:t>
            </a:r>
            <a:r>
              <a:rPr lang="ko-KR" altLang="en-US" dirty="0" err="1"/>
              <a:t>될것같습니다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지금은 이런 </a:t>
            </a:r>
            <a:r>
              <a:rPr lang="ko-KR" altLang="en-US" dirty="0" err="1"/>
              <a:t>온프레미스</a:t>
            </a:r>
            <a:r>
              <a:rPr lang="ko-KR" altLang="en-US" dirty="0"/>
              <a:t> 장비를 관리하고 운영하는 업무 외에도 </a:t>
            </a:r>
            <a:r>
              <a:rPr lang="ko-KR" altLang="en-US" dirty="0" err="1"/>
              <a:t>퍼블릭클라우드</a:t>
            </a:r>
            <a:r>
              <a:rPr lang="ko-KR" altLang="en-US" dirty="0"/>
              <a:t> 인프라도 같이 운영하고 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altLang="ko-KR" dirty="0"/>
          </a:p>
        </p:txBody>
      </p:sp>
      <p:sp>
        <p:nvSpPr>
          <p:cNvPr id="515" name="Google Shape;515;g2ce3f88fed4_5_707:notes">
            <a:extLst>
              <a:ext uri="{FF2B5EF4-FFF2-40B4-BE49-F238E27FC236}">
                <a16:creationId xmlns:a16="http://schemas.microsoft.com/office/drawing/2014/main" id="{23E00E09-4528-3F01-9285-52A0FFB21A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9514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BE77756A-2307-9049-A17C-7828EC16A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e3f88fed4_5_707:notes">
            <a:extLst>
              <a:ext uri="{FF2B5EF4-FFF2-40B4-BE49-F238E27FC236}">
                <a16:creationId xmlns:a16="http://schemas.microsoft.com/office/drawing/2014/main" id="{45D17218-E6F4-BC88-9E62-E112EEAB10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먼저 저희가 데이터독을 어떻게 만나게 되었는지를 한번 말씀드리면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 err="1"/>
              <a:t>퍼블릭클라우드</a:t>
            </a:r>
            <a:r>
              <a:rPr lang="ko-KR" altLang="en-US" dirty="0"/>
              <a:t> 전환이 가속화 되면서 저희 사내 </a:t>
            </a:r>
            <a:r>
              <a:rPr lang="en-US" altLang="ko-KR" dirty="0"/>
              <a:t>ERP </a:t>
            </a:r>
            <a:r>
              <a:rPr lang="ko-KR" altLang="en-US" dirty="0"/>
              <a:t>시스템이 </a:t>
            </a:r>
            <a:r>
              <a:rPr lang="en-US" altLang="ko-KR" dirty="0"/>
              <a:t>Azure</a:t>
            </a:r>
            <a:r>
              <a:rPr lang="ko-KR" altLang="en-US" dirty="0"/>
              <a:t>로 이관되었는데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altLang="ko-KR" dirty="0"/>
              <a:t>IDC </a:t>
            </a:r>
            <a:r>
              <a:rPr lang="ko-KR" altLang="en-US" dirty="0"/>
              <a:t>에서 쓰고있던 </a:t>
            </a:r>
            <a:r>
              <a:rPr lang="ko-KR" altLang="en-US" dirty="0" err="1"/>
              <a:t>폴스타</a:t>
            </a:r>
            <a:r>
              <a:rPr lang="ko-KR" altLang="en-US" dirty="0"/>
              <a:t> 라는 모니터링 솔루션에서 계속 </a:t>
            </a:r>
            <a:r>
              <a:rPr lang="ko-KR" altLang="en-US" dirty="0" err="1"/>
              <a:t>오탐이</a:t>
            </a:r>
            <a:r>
              <a:rPr lang="ko-KR" altLang="en-US" dirty="0"/>
              <a:t> 발생하는 이슈가 있었습니다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당시에 파악했던 원인은 폴스타가 일정 값 이상으로 홉 카운트가 증가하면 </a:t>
            </a:r>
            <a:r>
              <a:rPr lang="en-US" altLang="ko-KR" dirty="0"/>
              <a:t>DOWN </a:t>
            </a:r>
            <a:r>
              <a:rPr lang="ko-KR" altLang="en-US" dirty="0"/>
              <a:t>으로 인지를 하면서 </a:t>
            </a:r>
            <a:r>
              <a:rPr lang="ko-KR" altLang="en-US" dirty="0" err="1"/>
              <a:t>오탐이</a:t>
            </a:r>
            <a:r>
              <a:rPr lang="ko-KR" altLang="en-US" dirty="0"/>
              <a:t> </a:t>
            </a:r>
            <a:r>
              <a:rPr lang="ko-KR" altLang="en-US" dirty="0" err="1"/>
              <a:t>발생했었고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이 문제를 해결하기 위해 </a:t>
            </a:r>
            <a:r>
              <a:rPr lang="ko-KR" altLang="en-US" dirty="0" err="1"/>
              <a:t>퍼블릭클라우드</a:t>
            </a:r>
            <a:r>
              <a:rPr lang="ko-KR" altLang="en-US" dirty="0"/>
              <a:t> 환경에 적합한 모니터링 솔루션을 찾아보던 중 데이터독을 알게 되었고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현재까지도 </a:t>
            </a:r>
            <a:r>
              <a:rPr lang="ko-KR" altLang="en-US" dirty="0" err="1"/>
              <a:t>퍼블릭클라우드</a:t>
            </a:r>
            <a:r>
              <a:rPr lang="ko-KR" altLang="en-US" dirty="0"/>
              <a:t> 환경에서 데이터독을 적용해 가고 있습니다</a:t>
            </a:r>
            <a:r>
              <a:rPr lang="en-US" altLang="ko-KR" dirty="0"/>
              <a:t>.</a:t>
            </a:r>
          </a:p>
        </p:txBody>
      </p:sp>
      <p:sp>
        <p:nvSpPr>
          <p:cNvPr id="515" name="Google Shape;515;g2ce3f88fed4_5_707:notes">
            <a:extLst>
              <a:ext uri="{FF2B5EF4-FFF2-40B4-BE49-F238E27FC236}">
                <a16:creationId xmlns:a16="http://schemas.microsoft.com/office/drawing/2014/main" id="{562D22F5-675F-7160-5D25-F0C7C8C1DF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5211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75FD9191-26D2-42A5-F679-BD720B79E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e3f88fed4_5_707:notes">
            <a:extLst>
              <a:ext uri="{FF2B5EF4-FFF2-40B4-BE49-F238E27FC236}">
                <a16:creationId xmlns:a16="http://schemas.microsoft.com/office/drawing/2014/main" id="{06D732AF-C7B8-5793-41D5-0C41E53165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데이터센터에서 </a:t>
            </a:r>
            <a:r>
              <a:rPr lang="ko-KR" altLang="en-US" dirty="0" err="1"/>
              <a:t>사용중이던</a:t>
            </a:r>
            <a:r>
              <a:rPr lang="ko-KR" altLang="en-US" dirty="0"/>
              <a:t> 모니터링 솔루션이 노후화되고</a:t>
            </a:r>
            <a:r>
              <a:rPr lang="en-US" altLang="ko-KR" dirty="0"/>
              <a:t>, </a:t>
            </a:r>
            <a:r>
              <a:rPr lang="ko-KR" altLang="en-US" dirty="0"/>
              <a:t>그룹내에도 하이브리드 클라우드 구성에 대한 니즈가 높아지면서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 err="1"/>
              <a:t>온프램</a:t>
            </a:r>
            <a:r>
              <a:rPr lang="en-US" altLang="ko-KR" dirty="0"/>
              <a:t>, </a:t>
            </a:r>
            <a:r>
              <a:rPr lang="ko-KR" altLang="en-US" dirty="0"/>
              <a:t>퍼블릭 양쪽을 다 커버할 수 있는 모니터링 체계에 대한 니즈가 있었고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작년 말 </a:t>
            </a:r>
            <a:r>
              <a:rPr lang="ko-KR" altLang="en-US" dirty="0" err="1"/>
              <a:t>부터는</a:t>
            </a:r>
            <a:r>
              <a:rPr lang="ko-KR" altLang="en-US" dirty="0"/>
              <a:t> 데이터센터 통합 모니터링 체계 고도화를 위해 데이터독 도입을 추진중에 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저희의 목표는 </a:t>
            </a:r>
            <a:r>
              <a:rPr lang="en-US" altLang="ko-KR" dirty="0"/>
              <a:t>1</a:t>
            </a:r>
            <a:r>
              <a:rPr lang="ko-KR" altLang="en-US" dirty="0"/>
              <a:t>차 </a:t>
            </a:r>
            <a:r>
              <a:rPr lang="en-US" altLang="ko-KR" dirty="0"/>
              <a:t>VM 1300</a:t>
            </a:r>
            <a:r>
              <a:rPr lang="ko-KR" altLang="en-US" dirty="0"/>
              <a:t>대</a:t>
            </a:r>
            <a:r>
              <a:rPr lang="en-US" altLang="ko-KR" dirty="0"/>
              <a:t>, 2</a:t>
            </a:r>
            <a:r>
              <a:rPr lang="ko-KR" altLang="en-US" dirty="0"/>
              <a:t>차 물리서버 </a:t>
            </a:r>
            <a:r>
              <a:rPr lang="en-US" altLang="ko-KR" dirty="0"/>
              <a:t>4500</a:t>
            </a:r>
            <a:r>
              <a:rPr lang="ko-KR" altLang="en-US" dirty="0"/>
              <a:t>대 </a:t>
            </a:r>
            <a:r>
              <a:rPr lang="en-US" altLang="ko-KR" dirty="0"/>
              <a:t>1,2</a:t>
            </a:r>
            <a:r>
              <a:rPr lang="ko-KR" altLang="en-US" dirty="0"/>
              <a:t>차에 걸쳐 전체 서버 모니터링을 데이터독으로 구성하는 목표로 진행중에 있습니다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515" name="Google Shape;515;g2ce3f88fed4_5_707:notes">
            <a:extLst>
              <a:ext uri="{FF2B5EF4-FFF2-40B4-BE49-F238E27FC236}">
                <a16:creationId xmlns:a16="http://schemas.microsoft.com/office/drawing/2014/main" id="{8B1E9C8E-BFB1-0CBE-CFBC-9198587FDF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0523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FBF59B8E-6AE3-F431-9EB4-19F284D82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e3f88fed4_5_707:notes">
            <a:extLst>
              <a:ext uri="{FF2B5EF4-FFF2-40B4-BE49-F238E27FC236}">
                <a16:creationId xmlns:a16="http://schemas.microsoft.com/office/drawing/2014/main" id="{99F43F6A-415D-4465-641E-0E1589C8BB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당시 저희의 모니터링은 저희는 </a:t>
            </a:r>
            <a:r>
              <a:rPr lang="ko-KR" altLang="en-US" dirty="0" err="1"/>
              <a:t>폴스타</a:t>
            </a:r>
            <a:r>
              <a:rPr lang="en-US" altLang="ko-KR" dirty="0"/>
              <a:t>, </a:t>
            </a:r>
            <a:r>
              <a:rPr lang="ko-KR" altLang="en-US" dirty="0"/>
              <a:t>운영팀은 제니퍼나 </a:t>
            </a:r>
            <a:r>
              <a:rPr lang="ko-KR" altLang="en-US" dirty="0" err="1"/>
              <a:t>스카우터</a:t>
            </a:r>
            <a:r>
              <a:rPr lang="en-US" altLang="ko-KR" dirty="0"/>
              <a:t>, DBA</a:t>
            </a:r>
            <a:r>
              <a:rPr lang="ko-KR" altLang="en-US" dirty="0"/>
              <a:t>는 </a:t>
            </a:r>
            <a:r>
              <a:rPr lang="ko-KR" altLang="en-US" dirty="0" err="1"/>
              <a:t>멕스게이지</a:t>
            </a:r>
            <a:r>
              <a:rPr lang="ko-KR" altLang="en-US" dirty="0"/>
              <a:t> 등등 각자의 솔루션으로 모니터링을 하고 있었고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문제 발생 시 카카오톡 알람이 발생되고</a:t>
            </a:r>
            <a:r>
              <a:rPr lang="en-US" altLang="ko-KR" dirty="0"/>
              <a:t>, </a:t>
            </a:r>
            <a:r>
              <a:rPr lang="ko-KR" altLang="en-US" dirty="0"/>
              <a:t>메시지를 전달받은 담당자가 각각의 다른 담당자들에게 </a:t>
            </a:r>
            <a:r>
              <a:rPr lang="ko-KR" altLang="en-US" dirty="0" err="1"/>
              <a:t>확인요청하는</a:t>
            </a:r>
            <a:r>
              <a:rPr lang="ko-KR" altLang="en-US" dirty="0"/>
              <a:t> 형태로 운영되고 있었습니다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15" name="Google Shape;515;g2ce3f88fed4_5_707:notes">
            <a:extLst>
              <a:ext uri="{FF2B5EF4-FFF2-40B4-BE49-F238E27FC236}">
                <a16:creationId xmlns:a16="http://schemas.microsoft.com/office/drawing/2014/main" id="{C7AF500F-9CB7-4FCB-9A34-A75030777E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15167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ce3f88fed4_5_71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저희가 모니터링 솔루션을 선정하면서 검토했던 첫번째 중요 포인트는 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여기 보시는 장표 </a:t>
            </a:r>
            <a:r>
              <a:rPr lang="ko-KR" altLang="en-US" dirty="0" err="1"/>
              <a:t>처럼</a:t>
            </a:r>
            <a:r>
              <a:rPr lang="ko-KR" altLang="en-US" dirty="0"/>
              <a:t> 문제가 발생했을 때 여기저기 연락하고 각자 </a:t>
            </a:r>
            <a:r>
              <a:rPr lang="ko-KR" altLang="en-US" dirty="0" err="1"/>
              <a:t>보는게</a:t>
            </a:r>
            <a:r>
              <a:rPr lang="ko-KR" altLang="en-US" dirty="0"/>
              <a:t> 아니라</a:t>
            </a:r>
            <a:r>
              <a:rPr lang="en-US" altLang="ko-KR" dirty="0"/>
              <a:t>, </a:t>
            </a:r>
            <a:r>
              <a:rPr lang="ko-KR" altLang="en-US" dirty="0"/>
              <a:t>한번에 다 같이 보고</a:t>
            </a:r>
            <a:r>
              <a:rPr lang="en-US" altLang="ko-KR" dirty="0"/>
              <a:t>, </a:t>
            </a:r>
            <a:r>
              <a:rPr lang="ko-KR" altLang="en-US" dirty="0"/>
              <a:t>최대한 빠르게 상황을 </a:t>
            </a:r>
            <a:r>
              <a:rPr lang="ko-KR" altLang="en-US" dirty="0" err="1"/>
              <a:t>종료시킬</a:t>
            </a:r>
            <a:r>
              <a:rPr lang="ko-KR" altLang="en-US" dirty="0"/>
              <a:t> 수 있는 솔루션 이었습니다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이 내용은 데이터독에서 이야기 하는 </a:t>
            </a:r>
            <a:r>
              <a:rPr lang="ko-KR" altLang="en-US" dirty="0" err="1"/>
              <a:t>올인원</a:t>
            </a:r>
            <a:r>
              <a:rPr lang="ko-KR" altLang="en-US" dirty="0"/>
              <a:t> 솔루션 이라는 장점과 맞아 떨어지기도 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25" name="Google Shape;525;g2ce3f88fed4_5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>
          <a:extLst>
            <a:ext uri="{FF2B5EF4-FFF2-40B4-BE49-F238E27FC236}">
              <a16:creationId xmlns:a16="http://schemas.microsoft.com/office/drawing/2014/main" id="{B273F789-A7B9-C177-D94A-E4770D823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ce3f88fed4_5_715:notes">
            <a:extLst>
              <a:ext uri="{FF2B5EF4-FFF2-40B4-BE49-F238E27FC236}">
                <a16:creationId xmlns:a16="http://schemas.microsoft.com/office/drawing/2014/main" id="{12D16588-6B94-2610-0303-EA923335F5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이 장표는 당시에 제가 모니터링 솔루션을 검토하면서 만들었던 문서에 있던 사진입니다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altLang="ko-KR" dirty="0"/>
              <a:t>INTEGRATION 600+ </a:t>
            </a:r>
            <a:r>
              <a:rPr lang="ko-KR" altLang="en-US" dirty="0"/>
              <a:t>로 나와있는데 최근에는 </a:t>
            </a:r>
            <a:r>
              <a:rPr lang="en-US" altLang="ko-KR" dirty="0"/>
              <a:t>850</a:t>
            </a:r>
            <a:r>
              <a:rPr lang="ko-KR" altLang="en-US" dirty="0"/>
              <a:t>개 까지 늘었더라구요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이 장표 </a:t>
            </a:r>
            <a:r>
              <a:rPr lang="ko-KR" altLang="en-US" dirty="0" err="1"/>
              <a:t>처럼</a:t>
            </a:r>
            <a:r>
              <a:rPr lang="ko-KR" altLang="en-US" dirty="0"/>
              <a:t> 실제 장애가 발생했을 때 여기 연락해서 기다리고</a:t>
            </a:r>
            <a:r>
              <a:rPr lang="en-US" altLang="ko-KR" dirty="0"/>
              <a:t>, </a:t>
            </a:r>
            <a:r>
              <a:rPr lang="ko-KR" altLang="en-US" dirty="0"/>
              <a:t>또 다른데 </a:t>
            </a:r>
            <a:r>
              <a:rPr lang="ko-KR" altLang="en-US" dirty="0" err="1"/>
              <a:t>연락받고</a:t>
            </a:r>
            <a:r>
              <a:rPr lang="ko-KR" altLang="en-US" dirty="0"/>
              <a:t> 하는 이런 불필요한 시간을 줄이는 가장 큰 목표 였습니다</a:t>
            </a:r>
            <a:r>
              <a:rPr lang="en-US" altLang="ko-KR" dirty="0"/>
              <a:t>.</a:t>
            </a:r>
          </a:p>
        </p:txBody>
      </p:sp>
      <p:sp>
        <p:nvSpPr>
          <p:cNvPr id="525" name="Google Shape;525;g2ce3f88fed4_5_715:notes">
            <a:extLst>
              <a:ext uri="{FF2B5EF4-FFF2-40B4-BE49-F238E27FC236}">
                <a16:creationId xmlns:a16="http://schemas.microsoft.com/office/drawing/2014/main" id="{B85211B3-ABCA-F845-2890-3B76EDE3F4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0590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ce3f88fed4_5_72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내부적으로 솔루션을 검토하고 선정할 때에는 지금까지 되게 힘들었다 </a:t>
            </a:r>
            <a:r>
              <a:rPr lang="ko-KR" altLang="en-US" dirty="0" err="1"/>
              <a:t>라고</a:t>
            </a:r>
            <a:r>
              <a:rPr lang="ko-KR" altLang="en-US" dirty="0"/>
              <a:t> 생각했는데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막상 선정하고 진행을 하려고 하니 진짜 큰 문제들은 지금부터 였던 것 같습니다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우선 첫번째로 도입을 위해 여러 부분들을 이해시켜야 </a:t>
            </a:r>
            <a:r>
              <a:rPr lang="ko-KR" altLang="en-US" dirty="0" err="1"/>
              <a:t>했었는데</a:t>
            </a:r>
            <a:r>
              <a:rPr lang="en-US" altLang="ko-KR" dirty="0"/>
              <a:t>, </a:t>
            </a:r>
            <a:r>
              <a:rPr lang="ko-KR" altLang="en-US" dirty="0"/>
              <a:t>크게 꼽아 보자면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구축형이 아닌 </a:t>
            </a:r>
            <a:r>
              <a:rPr lang="en-US" altLang="ko-KR" dirty="0"/>
              <a:t>SaaS </a:t>
            </a:r>
            <a:r>
              <a:rPr lang="ko-KR" altLang="en-US" dirty="0"/>
              <a:t>솔루션을 </a:t>
            </a:r>
            <a:r>
              <a:rPr lang="ko-KR" altLang="en-US" dirty="0" err="1"/>
              <a:t>도입하는데에서</a:t>
            </a:r>
            <a:r>
              <a:rPr lang="ko-KR" altLang="en-US" dirty="0"/>
              <a:t> 오는 거부감이 있었습니다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데이터가 해외로 이전되기 때문에 보안부서와의 협의도 </a:t>
            </a:r>
            <a:r>
              <a:rPr lang="ko-KR" altLang="en-US" dirty="0" err="1"/>
              <a:t>필요했었고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한번에 라이선스를 </a:t>
            </a:r>
            <a:r>
              <a:rPr lang="ko-KR" altLang="en-US" dirty="0" err="1"/>
              <a:t>벌크로</a:t>
            </a:r>
            <a:r>
              <a:rPr lang="ko-KR" altLang="en-US" dirty="0"/>
              <a:t> 저렴하게 구입하는 방식이 아니라 사용량 만큼 월 비용이 반복적으로 발생하는 과금 방식도 협의가 필요했습니다</a:t>
            </a:r>
            <a:r>
              <a:rPr lang="en-US" altLang="ko-KR" dirty="0"/>
              <a:t>.</a:t>
            </a:r>
          </a:p>
        </p:txBody>
      </p:sp>
      <p:sp>
        <p:nvSpPr>
          <p:cNvPr id="531" name="Google Shape;531;g2ce3f88fed4_5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ce3f88fed4_5_69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안녕하세요 오늘 두번째 발표를 맡은 </a:t>
            </a:r>
            <a:r>
              <a:rPr lang="en-US" altLang="ko-KR" dirty="0"/>
              <a:t>CJ</a:t>
            </a:r>
            <a:r>
              <a:rPr lang="ko-KR" altLang="en-US" dirty="0" err="1"/>
              <a:t>올리브네트웍스</a:t>
            </a:r>
            <a:r>
              <a:rPr lang="ko-KR" altLang="en-US" dirty="0"/>
              <a:t> </a:t>
            </a:r>
            <a:r>
              <a:rPr lang="ko-KR" altLang="en-US" dirty="0" err="1"/>
              <a:t>송규동입니다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 err="1"/>
              <a:t>인프런을</a:t>
            </a:r>
            <a:r>
              <a:rPr lang="ko-KR" altLang="en-US" dirty="0"/>
              <a:t> 통해 모임 소개자료에 이 사진이 </a:t>
            </a:r>
            <a:r>
              <a:rPr lang="ko-KR" altLang="en-US" dirty="0" err="1"/>
              <a:t>대문짝만하게</a:t>
            </a:r>
            <a:r>
              <a:rPr lang="ko-KR" altLang="en-US" dirty="0"/>
              <a:t> </a:t>
            </a:r>
            <a:r>
              <a:rPr lang="ko-KR" altLang="en-US" dirty="0" err="1"/>
              <a:t>걸려있는걸</a:t>
            </a:r>
            <a:r>
              <a:rPr lang="ko-KR" altLang="en-US" dirty="0"/>
              <a:t> 보고 많이 놀랐습니다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아마 여기 오신 분들도 이 사람은 </a:t>
            </a:r>
            <a:r>
              <a:rPr lang="ko-KR" altLang="en-US" dirty="0" err="1"/>
              <a:t>어디간건지</a:t>
            </a:r>
            <a:r>
              <a:rPr lang="ko-KR" altLang="en-US" dirty="0"/>
              <a:t> 많이 </a:t>
            </a:r>
            <a:r>
              <a:rPr lang="ko-KR" altLang="en-US" dirty="0" err="1"/>
              <a:t>놀라셨을텐데</a:t>
            </a:r>
            <a:r>
              <a:rPr lang="ko-KR" altLang="en-US" dirty="0"/>
              <a:t> 신입사원때 찍은 제 사진이 맞습니다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오늘 제 발표는 </a:t>
            </a:r>
            <a:r>
              <a:rPr lang="en-US" altLang="ko-KR" dirty="0"/>
              <a:t>DATADOG</a:t>
            </a:r>
            <a:r>
              <a:rPr lang="ko-KR" altLang="en-US" dirty="0"/>
              <a:t>에 대한 </a:t>
            </a:r>
            <a:r>
              <a:rPr lang="ko-KR" altLang="en-US" dirty="0" err="1"/>
              <a:t>딥다이브한</a:t>
            </a:r>
            <a:r>
              <a:rPr lang="ko-KR" altLang="en-US" dirty="0"/>
              <a:t> 기술적인 내용보다는 저희가 </a:t>
            </a:r>
            <a:r>
              <a:rPr lang="en-US" altLang="ko-KR" dirty="0" err="1"/>
              <a:t>datadog</a:t>
            </a:r>
            <a:r>
              <a:rPr lang="en-US" altLang="ko-KR" dirty="0"/>
              <a:t> </a:t>
            </a:r>
            <a:r>
              <a:rPr lang="ko-KR" altLang="en-US" dirty="0"/>
              <a:t>서비스를 </a:t>
            </a:r>
            <a:r>
              <a:rPr lang="ko-KR" altLang="en-US" dirty="0" err="1"/>
              <a:t>적용해나가면서</a:t>
            </a:r>
            <a:r>
              <a:rPr lang="ko-KR" altLang="en-US" dirty="0"/>
              <a:t> 겪은 과정에 대한 이야기라 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altLang="ko-KR" dirty="0"/>
              <a:t>Datadog </a:t>
            </a:r>
            <a:r>
              <a:rPr lang="ko-KR" altLang="en-US" dirty="0"/>
              <a:t>서비스 확장을 검토중인 분들 께서는 이런 것들이 있구나 하는 마음으로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이미 </a:t>
            </a:r>
            <a:r>
              <a:rPr lang="en-US" altLang="ko-KR" dirty="0" err="1"/>
              <a:t>datadog</a:t>
            </a:r>
            <a:r>
              <a:rPr lang="en-US" altLang="ko-KR" dirty="0"/>
              <a:t> </a:t>
            </a:r>
            <a:r>
              <a:rPr lang="ko-KR" altLang="en-US" dirty="0"/>
              <a:t>을 활발하게 사용중인 선배님들 께서는 아기의 걸음마를 응원한다 라는 가벼운 마음으로 </a:t>
            </a:r>
            <a:r>
              <a:rPr lang="ko-KR" altLang="en-US" dirty="0" err="1"/>
              <a:t>들어주시면</a:t>
            </a:r>
            <a:r>
              <a:rPr lang="ko-KR" altLang="en-US" dirty="0"/>
              <a:t> 좋을 것 같습니다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04" name="Google Shape;504;g2ce3f88fed4_5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이 모든 협의의 과정을 거쳐서 </a:t>
            </a:r>
            <a:r>
              <a:rPr lang="en-US" altLang="ko-KR" dirty="0"/>
              <a:t>1</a:t>
            </a:r>
            <a:r>
              <a:rPr lang="ko-KR" altLang="en-US" dirty="0"/>
              <a:t>차 보고 문서를 만들면</a:t>
            </a:r>
            <a:r>
              <a:rPr lang="en-US" altLang="ko-KR" dirty="0"/>
              <a:t>, </a:t>
            </a:r>
            <a:r>
              <a:rPr lang="ko-KR" altLang="en-US" dirty="0"/>
              <a:t>수정하고</a:t>
            </a:r>
            <a:r>
              <a:rPr lang="en-US" altLang="ko-KR" dirty="0"/>
              <a:t>, </a:t>
            </a:r>
            <a:r>
              <a:rPr lang="ko-KR" altLang="en-US" dirty="0"/>
              <a:t>수정하고 몇번의 수정을 거쳐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실제 계약에 이르기 까지 문서만 아마 수십번을 썼던 것 같습니다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이런 부분은 아마 소규모 특정 서비스에 데이터독을 도입한다면 이 과정도 그리 복잡하진 </a:t>
            </a:r>
            <a:r>
              <a:rPr lang="ko-KR" altLang="en-US" dirty="0" err="1"/>
              <a:t>않았겠지만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엔터프라이즈 규모의 회사에서 이런 과정들은 흔한 일일 지도 모르겠습니다</a:t>
            </a:r>
            <a:r>
              <a:rPr lang="en-US" altLang="ko-KR" dirty="0"/>
              <a:t>.</a:t>
            </a:r>
          </a:p>
        </p:txBody>
      </p:sp>
      <p:sp>
        <p:nvSpPr>
          <p:cNvPr id="537" name="Google Shape;537;g2ce3f88fed4_5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>
          <a:extLst>
            <a:ext uri="{FF2B5EF4-FFF2-40B4-BE49-F238E27FC236}">
              <a16:creationId xmlns:a16="http://schemas.microsoft.com/office/drawing/2014/main" id="{266CB062-04C9-4982-B9EE-C4E94E1A4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ce3f88fed4_5_720:notes">
            <a:extLst>
              <a:ext uri="{FF2B5EF4-FFF2-40B4-BE49-F238E27FC236}">
                <a16:creationId xmlns:a16="http://schemas.microsoft.com/office/drawing/2014/main" id="{ECAF6EEF-60DB-D962-A419-140A2C2F3C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제 개인적으로는 가장 험난했던 부분 이었습니다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보안에서 막고 있는 방화벽들이 정말 많았는데</a:t>
            </a:r>
            <a:r>
              <a:rPr lang="en-US" altLang="ko-KR" dirty="0"/>
              <a:t>, </a:t>
            </a:r>
            <a:r>
              <a:rPr lang="ko-KR" altLang="en-US" dirty="0"/>
              <a:t>외부 인터넷 구간으로 통신이 되어야 하기 때문에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이 전체 </a:t>
            </a:r>
            <a:r>
              <a:rPr lang="ko-KR" altLang="en-US" dirty="0" err="1"/>
              <a:t>구간와</a:t>
            </a:r>
            <a:r>
              <a:rPr lang="ko-KR" altLang="en-US" dirty="0"/>
              <a:t> 데이터독 수집서버의 통신을 열어달라는 제 이야기에 굳어진 보안 담당자분의 표정을 잊을 수가 없습니다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여담이지만 결과적으로 이 문제는 가장 쉽게 해결이 되었는데요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저와 함께 데이터독으로 모니터링 고도화를 추진하던 저희 센터장님이 보안 담당으로 발령이 나면서 문제는 바로 해결되었습니다</a:t>
            </a:r>
            <a:r>
              <a:rPr lang="en-US" altLang="ko-KR" dirty="0"/>
              <a:t>.</a:t>
            </a:r>
          </a:p>
        </p:txBody>
      </p:sp>
      <p:sp>
        <p:nvSpPr>
          <p:cNvPr id="531" name="Google Shape;531;g2ce3f88fed4_5_720:notes">
            <a:extLst>
              <a:ext uri="{FF2B5EF4-FFF2-40B4-BE49-F238E27FC236}">
                <a16:creationId xmlns:a16="http://schemas.microsoft.com/office/drawing/2014/main" id="{E8227CE9-5977-08E0-375C-C9D12F9405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1799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ce3f88fed4_5_73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그룹에서 사용중인 전체 구간의 방화벽을 모두 </a:t>
            </a:r>
            <a:r>
              <a:rPr lang="ko-KR" altLang="en-US" dirty="0" err="1"/>
              <a:t>여는것은</a:t>
            </a:r>
            <a:r>
              <a:rPr lang="ko-KR" altLang="en-US" dirty="0"/>
              <a:t> 저도 불안한 부분이 있었기 때문에 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DMZ </a:t>
            </a:r>
            <a:r>
              <a:rPr lang="ko-KR" altLang="en-US" dirty="0"/>
              <a:t>망에 </a:t>
            </a:r>
            <a:r>
              <a:rPr lang="en-US" altLang="ko-KR" dirty="0"/>
              <a:t>PROXY </a:t>
            </a:r>
            <a:r>
              <a:rPr lang="ko-KR" altLang="en-US" dirty="0"/>
              <a:t>서버를 구성하고 서버 </a:t>
            </a:r>
            <a:r>
              <a:rPr lang="en-US" altLang="ko-KR" dirty="0"/>
              <a:t>– PROXY </a:t>
            </a:r>
            <a:r>
              <a:rPr lang="ko-KR" altLang="en-US" dirty="0"/>
              <a:t>구간은 </a:t>
            </a:r>
            <a:r>
              <a:rPr lang="en-US" altLang="ko-KR" dirty="0"/>
              <a:t>ANY OPEN </a:t>
            </a:r>
            <a:r>
              <a:rPr lang="ko-KR" altLang="en-US" dirty="0"/>
              <a:t>으로 열고</a:t>
            </a:r>
            <a:r>
              <a:rPr lang="en-US" altLang="ko-KR" dirty="0"/>
              <a:t>, PROXY – Datadog </a:t>
            </a:r>
            <a:r>
              <a:rPr lang="ko-KR" altLang="en-US" dirty="0"/>
              <a:t>수집서버 구간만 열어주는 방식으로 협의가 되었는데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길고 긴 시간 동안 </a:t>
            </a:r>
            <a:r>
              <a:rPr lang="ko-KR" altLang="en-US" dirty="0" err="1"/>
              <a:t>문서쓰고</a:t>
            </a:r>
            <a:r>
              <a:rPr lang="en-US" altLang="ko-KR" dirty="0"/>
              <a:t>, </a:t>
            </a:r>
            <a:r>
              <a:rPr lang="ko-KR" altLang="en-US" dirty="0" err="1"/>
              <a:t>미팅하는일만</a:t>
            </a:r>
            <a:r>
              <a:rPr lang="ko-KR" altLang="en-US" dirty="0"/>
              <a:t> 하다가 </a:t>
            </a:r>
            <a:r>
              <a:rPr lang="en-US" altLang="ko-KR" dirty="0"/>
              <a:t>proxy </a:t>
            </a:r>
            <a:r>
              <a:rPr lang="ko-KR" altLang="en-US" dirty="0"/>
              <a:t>서버 구성하고 테스트를 했더니 지금 생각해보면 이 때가 그나마 가장 재미있었던 </a:t>
            </a:r>
            <a:r>
              <a:rPr lang="ko-KR" altLang="en-US" dirty="0" err="1"/>
              <a:t>시간이었던것</a:t>
            </a:r>
            <a:r>
              <a:rPr lang="ko-KR" altLang="en-US" dirty="0"/>
              <a:t> 같습니다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543" name="Google Shape;543;g2ce3f88fed4_5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>
          <a:extLst>
            <a:ext uri="{FF2B5EF4-FFF2-40B4-BE49-F238E27FC236}">
              <a16:creationId xmlns:a16="http://schemas.microsoft.com/office/drawing/2014/main" id="{8CF398E6-3F39-FE93-41A4-59081D1E4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ce3f88fed4_5_720:notes">
            <a:extLst>
              <a:ext uri="{FF2B5EF4-FFF2-40B4-BE49-F238E27FC236}">
                <a16:creationId xmlns:a16="http://schemas.microsoft.com/office/drawing/2014/main" id="{A615B6DE-9219-B5C6-9B2B-A620E78103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앞선 여러 과정들을 수도 없이 반복하고 마무리가 될 즈음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이제 저희 운영 내부에서도 요구사항들이 쏟아져 나오기 시작했습니다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각 운영팀을 대상으로 발송되고있던 일간</a:t>
            </a:r>
            <a:r>
              <a:rPr lang="en-US" altLang="ko-KR" dirty="0"/>
              <a:t>, </a:t>
            </a:r>
            <a:r>
              <a:rPr lang="ko-KR" altLang="en-US" dirty="0"/>
              <a:t>주간</a:t>
            </a:r>
            <a:r>
              <a:rPr lang="en-US" altLang="ko-KR" dirty="0"/>
              <a:t>, </a:t>
            </a:r>
            <a:r>
              <a:rPr lang="ko-KR" altLang="en-US" dirty="0"/>
              <a:t>월간 보고 </a:t>
            </a:r>
            <a:r>
              <a:rPr lang="ko-KR" altLang="en-US" dirty="0" err="1"/>
              <a:t>레포트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카카오톡을 통한 알람 템플릿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일반적인 솔루션에서 제공하는 모니터링 범위 외에 저희가 자체적으로 구성해서 </a:t>
            </a:r>
            <a:r>
              <a:rPr lang="ko-KR" altLang="en-US" dirty="0" err="1"/>
              <a:t>활용중이던</a:t>
            </a:r>
            <a:r>
              <a:rPr lang="ko-KR" altLang="en-US" dirty="0"/>
              <a:t> 커스텀 룰 등 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기존 솔루션에서 특별히 저희를 위해 제공하고 있던 특이케이스 들이 생각보다 많았습니다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결국에는 데이터독에서 제공하는 여러 기능들을 조합해서 이 요구사항들을 맞췄는데</a:t>
            </a:r>
            <a:r>
              <a:rPr lang="en-US" altLang="ko-KR" dirty="0"/>
              <a:t>, </a:t>
            </a:r>
            <a:r>
              <a:rPr lang="ko-KR" altLang="en-US" dirty="0"/>
              <a:t>지금도 계속해서 추가 요구사항들이 발생하고 있긴 합니다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이런 면에서는 어떻게 보면 글로벌 솔루션이 상대적으로 좀 </a:t>
            </a:r>
            <a:r>
              <a:rPr lang="ko-KR" altLang="en-US" dirty="0" err="1"/>
              <a:t>불편할수도</a:t>
            </a:r>
            <a:r>
              <a:rPr lang="ko-KR" altLang="en-US" dirty="0"/>
              <a:t> 있구나 </a:t>
            </a:r>
            <a:r>
              <a:rPr lang="ko-KR" altLang="en-US" dirty="0" err="1"/>
              <a:t>라는걸</a:t>
            </a:r>
            <a:r>
              <a:rPr lang="ko-KR" altLang="en-US" dirty="0"/>
              <a:t> 느끼기도 했습니다</a:t>
            </a:r>
            <a:r>
              <a:rPr lang="en-US" altLang="ko-KR" dirty="0"/>
              <a:t>.</a:t>
            </a:r>
          </a:p>
        </p:txBody>
      </p:sp>
      <p:sp>
        <p:nvSpPr>
          <p:cNvPr id="531" name="Google Shape;531;g2ce3f88fed4_5_720:notes">
            <a:extLst>
              <a:ext uri="{FF2B5EF4-FFF2-40B4-BE49-F238E27FC236}">
                <a16:creationId xmlns:a16="http://schemas.microsoft.com/office/drawing/2014/main" id="{ACF28A3D-1B14-75DA-1465-8EB01F665A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8127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>
          <a:extLst>
            <a:ext uri="{FF2B5EF4-FFF2-40B4-BE49-F238E27FC236}">
              <a16:creationId xmlns:a16="http://schemas.microsoft.com/office/drawing/2014/main" id="{56AA80BD-2E38-CBCC-FDDA-594C255C9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ce3f88fed4_5_720:notes">
            <a:extLst>
              <a:ext uri="{FF2B5EF4-FFF2-40B4-BE49-F238E27FC236}">
                <a16:creationId xmlns:a16="http://schemas.microsoft.com/office/drawing/2014/main" id="{D7282134-6BC8-A23D-4E56-B53109248D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그리고 보통 일반적인 사용 환경에서는 세세하게는 서비스별</a:t>
            </a:r>
            <a:r>
              <a:rPr lang="en-US" altLang="ko-KR" dirty="0"/>
              <a:t>, </a:t>
            </a:r>
            <a:r>
              <a:rPr lang="ko-KR" altLang="en-US" dirty="0"/>
              <a:t>크게는 팀별 로 </a:t>
            </a:r>
            <a:r>
              <a:rPr lang="en-US" altLang="ko-KR" dirty="0"/>
              <a:t>org</a:t>
            </a:r>
            <a:r>
              <a:rPr lang="ko-KR" altLang="en-US" dirty="0"/>
              <a:t>를 관리하실 텐데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저희는 그룹사 전체 인프라를 관리하는 입장이다 보니 전체 계열사</a:t>
            </a:r>
            <a:r>
              <a:rPr lang="en-US" altLang="ko-KR" dirty="0"/>
              <a:t>, </a:t>
            </a:r>
            <a:r>
              <a:rPr lang="ko-KR" altLang="en-US" dirty="0"/>
              <a:t>작게는 개별 운영팀</a:t>
            </a:r>
            <a:r>
              <a:rPr lang="en-US" altLang="ko-KR" dirty="0"/>
              <a:t>, </a:t>
            </a:r>
            <a:r>
              <a:rPr lang="ko-KR" altLang="en-US" dirty="0"/>
              <a:t>더 작게는 서비스별로 </a:t>
            </a:r>
            <a:r>
              <a:rPr lang="en-US" altLang="ko-KR" dirty="0"/>
              <a:t>org</a:t>
            </a:r>
            <a:r>
              <a:rPr lang="ko-KR" altLang="en-US" dirty="0"/>
              <a:t>를 쪼개서 관리가 필요했는데요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다행히도 </a:t>
            </a:r>
            <a:r>
              <a:rPr lang="en-US" altLang="ko-KR" dirty="0" err="1"/>
              <a:t>datadog</a:t>
            </a:r>
            <a:r>
              <a:rPr lang="ko-KR" altLang="en-US" dirty="0"/>
              <a:t>에서 </a:t>
            </a:r>
            <a:r>
              <a:rPr lang="en-US" altLang="ko-KR" dirty="0"/>
              <a:t>sub org </a:t>
            </a:r>
            <a:r>
              <a:rPr lang="ko-KR" altLang="en-US" dirty="0"/>
              <a:t>기능을 제공해서 </a:t>
            </a:r>
            <a:r>
              <a:rPr lang="en-US" altLang="ko-KR" dirty="0"/>
              <a:t>CJ Group </a:t>
            </a:r>
            <a:r>
              <a:rPr lang="ko-KR" altLang="en-US" dirty="0"/>
              <a:t>이라는 </a:t>
            </a:r>
            <a:r>
              <a:rPr lang="en-US" altLang="ko-KR" dirty="0"/>
              <a:t>org</a:t>
            </a:r>
            <a:r>
              <a:rPr lang="ko-KR" altLang="en-US" dirty="0"/>
              <a:t>를 만들고 계열사</a:t>
            </a:r>
            <a:r>
              <a:rPr lang="en-US" altLang="ko-KR" dirty="0"/>
              <a:t>, </a:t>
            </a:r>
            <a:r>
              <a:rPr lang="ko-KR" altLang="en-US" dirty="0"/>
              <a:t>서비스팀</a:t>
            </a:r>
            <a:r>
              <a:rPr lang="en-US" altLang="ko-KR" dirty="0"/>
              <a:t>, </a:t>
            </a:r>
            <a:r>
              <a:rPr lang="ko-KR" altLang="en-US" dirty="0"/>
              <a:t>서비스 별 세부 </a:t>
            </a:r>
            <a:r>
              <a:rPr lang="en-US" altLang="ko-KR" dirty="0"/>
              <a:t>org</a:t>
            </a:r>
            <a:r>
              <a:rPr lang="ko-KR" altLang="en-US" dirty="0"/>
              <a:t>를 생성해서 관리하고 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현재는 </a:t>
            </a:r>
            <a:r>
              <a:rPr lang="en-US" altLang="ko-KR" dirty="0"/>
              <a:t>30</a:t>
            </a:r>
            <a:r>
              <a:rPr lang="ko-KR" altLang="en-US" dirty="0"/>
              <a:t>개 정도의 </a:t>
            </a:r>
            <a:r>
              <a:rPr lang="en-US" altLang="ko-KR" dirty="0"/>
              <a:t>org</a:t>
            </a:r>
            <a:r>
              <a:rPr lang="ko-KR" altLang="en-US" dirty="0"/>
              <a:t>가 </a:t>
            </a:r>
            <a:r>
              <a:rPr lang="ko-KR" altLang="en-US" dirty="0" err="1"/>
              <a:t>생성되어있고</a:t>
            </a:r>
            <a:r>
              <a:rPr lang="en-US" altLang="ko-KR" dirty="0"/>
              <a:t>, </a:t>
            </a:r>
            <a:r>
              <a:rPr lang="ko-KR" altLang="en-US" dirty="0"/>
              <a:t>추가 요청이 올때마다 </a:t>
            </a:r>
            <a:r>
              <a:rPr lang="en-US" altLang="ko-KR" dirty="0"/>
              <a:t>sub org</a:t>
            </a:r>
            <a:r>
              <a:rPr lang="ko-KR" altLang="en-US" dirty="0"/>
              <a:t>를 추가해가고 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지금까지 제가 말씀드린 부분들은 기술적인 부분보다는 모니터링 솔루션을 교체하기 위해서 겪은 어려움들에 대한 경험담 이었는데요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31" name="Google Shape;531;g2ce3f88fed4_5_720:notes">
            <a:extLst>
              <a:ext uri="{FF2B5EF4-FFF2-40B4-BE49-F238E27FC236}">
                <a16:creationId xmlns:a16="http://schemas.microsoft.com/office/drawing/2014/main" id="{71C42C27-8CBA-7C51-42A0-0A0B35F468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6933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2B4B8AA3-A3FF-4FD4-DF08-4005F0B5B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e3f88fed4_5_707:notes">
            <a:extLst>
              <a:ext uri="{FF2B5EF4-FFF2-40B4-BE49-F238E27FC236}">
                <a16:creationId xmlns:a16="http://schemas.microsoft.com/office/drawing/2014/main" id="{F5DA382C-CCC5-78E1-2697-2C7A27A4AD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지금 말씀드릴 내용은 저희가 </a:t>
            </a:r>
            <a:r>
              <a:rPr lang="en-US" altLang="ko-KR" dirty="0"/>
              <a:t>infra </a:t>
            </a:r>
            <a:r>
              <a:rPr lang="ko-KR" altLang="en-US" dirty="0"/>
              <a:t>외에 </a:t>
            </a:r>
            <a:r>
              <a:rPr lang="en-US" altLang="ko-KR" dirty="0" err="1"/>
              <a:t>datadog</a:t>
            </a:r>
            <a:r>
              <a:rPr lang="ko-KR" altLang="en-US" dirty="0"/>
              <a:t>을 활용해서 </a:t>
            </a:r>
            <a:r>
              <a:rPr lang="ko-KR" altLang="en-US" dirty="0" err="1"/>
              <a:t>어떤것들을</a:t>
            </a:r>
            <a:r>
              <a:rPr lang="ko-KR" altLang="en-US" dirty="0"/>
              <a:t> </a:t>
            </a:r>
            <a:r>
              <a:rPr lang="ko-KR" altLang="en-US" dirty="0" err="1"/>
              <a:t>하고있는지</a:t>
            </a:r>
            <a:r>
              <a:rPr lang="ko-KR" altLang="en-US" dirty="0"/>
              <a:t> 또는 하려고 하는지를 간단하게 보여드리려고 합니다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515" name="Google Shape;515;g2ce3f88fed4_5_707:notes">
            <a:extLst>
              <a:ext uri="{FF2B5EF4-FFF2-40B4-BE49-F238E27FC236}">
                <a16:creationId xmlns:a16="http://schemas.microsoft.com/office/drawing/2014/main" id="{F9644A41-8FDF-2C06-7C81-5E09C8177C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5370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ce3f88fed4_5_736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제가 담당하는 </a:t>
            </a:r>
            <a:r>
              <a:rPr lang="ko-KR" altLang="en-US" dirty="0" err="1"/>
              <a:t>업무중에</a:t>
            </a:r>
            <a:r>
              <a:rPr lang="ko-KR" altLang="en-US" dirty="0"/>
              <a:t> 그룹 </a:t>
            </a:r>
            <a:r>
              <a:rPr lang="en-US" altLang="ko-KR" dirty="0"/>
              <a:t>DNS </a:t>
            </a:r>
            <a:r>
              <a:rPr lang="ko-KR" altLang="en-US" dirty="0"/>
              <a:t>운영 업무도 있는데요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그룹</a:t>
            </a:r>
            <a:r>
              <a:rPr lang="en-US" altLang="ko-KR" dirty="0"/>
              <a:t>DNS</a:t>
            </a:r>
            <a:r>
              <a:rPr lang="ko-KR" altLang="en-US" dirty="0"/>
              <a:t>를 통해 </a:t>
            </a:r>
            <a:r>
              <a:rPr lang="en-US" altLang="ko-KR" dirty="0"/>
              <a:t>DDoS </a:t>
            </a:r>
            <a:r>
              <a:rPr lang="ko-KR" altLang="en-US" dirty="0"/>
              <a:t>공격이 발생하면서 공격 방어를 위해 </a:t>
            </a:r>
            <a:r>
              <a:rPr lang="en-US" altLang="ko-KR" dirty="0"/>
              <a:t>CLOUDFLARE</a:t>
            </a:r>
            <a:r>
              <a:rPr lang="ko-KR" altLang="en-US" dirty="0"/>
              <a:t>의 </a:t>
            </a:r>
            <a:r>
              <a:rPr lang="en-US" altLang="ko-KR" dirty="0"/>
              <a:t>DNS Fire wall </a:t>
            </a:r>
            <a:r>
              <a:rPr lang="ko-KR" altLang="en-US" dirty="0"/>
              <a:t>서비스를 도입하게 되었습니다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Cloudflare</a:t>
            </a:r>
            <a:r>
              <a:rPr lang="ko-KR" altLang="en-US" dirty="0"/>
              <a:t> 에서는 공격 회피를 위해 특정 임계치 이상이 되면 공격이 발생한 도메인의 쿼리를 차단하는 기능이 있었는데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도입 초창기에 갑자기 쿼리가 막히면서 또 다른 장애가 빈번하게 발생하게 되었습니다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장애를 막기 위해 도입한 솔루션이 장애를 유발하고 있는 아이러니한 상황 </a:t>
            </a:r>
            <a:r>
              <a:rPr lang="ko-KR" altLang="en-US" dirty="0" err="1"/>
              <a:t>인거죠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어쩔 수 없이 해당 기능을 끄고 공격이 발생하면 </a:t>
            </a:r>
            <a:r>
              <a:rPr lang="ko-KR" altLang="en-US" dirty="0" err="1"/>
              <a:t>보안쪽에</a:t>
            </a:r>
            <a:r>
              <a:rPr lang="ko-KR" altLang="en-US" dirty="0"/>
              <a:t> 연락해서 공격 트래픽을 차단 요청 해야 했고</a:t>
            </a:r>
            <a:r>
              <a:rPr lang="en-US" altLang="ko-KR" dirty="0"/>
              <a:t>, </a:t>
            </a:r>
            <a:r>
              <a:rPr lang="ko-KR" altLang="en-US" dirty="0"/>
              <a:t>언제 공격이 올지 알 수 없어서 담당자들이 교대로 대기할 수 밖에 없는 상황 이었습니다</a:t>
            </a:r>
            <a:r>
              <a:rPr lang="en-US" altLang="ko-KR" dirty="0"/>
              <a:t>.</a:t>
            </a:r>
          </a:p>
        </p:txBody>
      </p:sp>
      <p:sp>
        <p:nvSpPr>
          <p:cNvPr id="550" name="Google Shape;550;g2ce3f88fed4_5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>
          <a:extLst>
            <a:ext uri="{FF2B5EF4-FFF2-40B4-BE49-F238E27FC236}">
              <a16:creationId xmlns:a16="http://schemas.microsoft.com/office/drawing/2014/main" id="{4D33BA4D-13DC-EE1E-A7B4-96F082943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ce3f88fed4_5_736:notes">
            <a:extLst>
              <a:ext uri="{FF2B5EF4-FFF2-40B4-BE49-F238E27FC236}">
                <a16:creationId xmlns:a16="http://schemas.microsoft.com/office/drawing/2014/main" id="{04F20BA4-F19B-C115-1983-47A986A2D2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Cloudflare </a:t>
            </a:r>
            <a:r>
              <a:rPr lang="ko-KR" altLang="en-US" dirty="0"/>
              <a:t>기능 중 </a:t>
            </a:r>
            <a:r>
              <a:rPr lang="en-US" altLang="ko-KR" dirty="0" err="1"/>
              <a:t>datadog</a:t>
            </a:r>
            <a:r>
              <a:rPr lang="ko-KR" altLang="en-US" dirty="0"/>
              <a:t>으로 쿼리 로그를 포워드 하는 기능이 있어서 이 기능을 활용해 외부에서 발생하는 쿼리 로그를 데이터독을 통해 수집하고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쿼리 수를 기준으로 알람을 설정하고</a:t>
            </a:r>
            <a:r>
              <a:rPr lang="en-US" altLang="ko-KR" dirty="0"/>
              <a:t>, </a:t>
            </a:r>
            <a:r>
              <a:rPr lang="ko-KR" altLang="en-US" dirty="0"/>
              <a:t>알람이 발생했을 때 장비의 리소스 사용량을 분석해서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우리 </a:t>
            </a:r>
            <a:r>
              <a:rPr lang="en-US" altLang="ko-KR" dirty="0" err="1"/>
              <a:t>dns</a:t>
            </a:r>
            <a:r>
              <a:rPr lang="ko-KR" altLang="en-US" dirty="0"/>
              <a:t>가 어느정도 볼륨의 </a:t>
            </a:r>
            <a:r>
              <a:rPr lang="en-US" altLang="ko-KR" dirty="0"/>
              <a:t>DDoS </a:t>
            </a:r>
            <a:r>
              <a:rPr lang="ko-KR" altLang="en-US" dirty="0"/>
              <a:t>공격을 방어할 수 있는지 파악할 수 있었고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후에 이 내용을 바탕으로 </a:t>
            </a:r>
            <a:r>
              <a:rPr lang="en-US" altLang="ko-KR" dirty="0"/>
              <a:t>DNS </a:t>
            </a:r>
            <a:r>
              <a:rPr lang="ko-KR" altLang="en-US" dirty="0"/>
              <a:t>구조를 개선해 현재는 </a:t>
            </a:r>
            <a:r>
              <a:rPr lang="en-US" altLang="ko-KR" dirty="0"/>
              <a:t>DDoS </a:t>
            </a:r>
            <a:r>
              <a:rPr lang="ko-KR" altLang="en-US" dirty="0"/>
              <a:t>공격이 발생 하더라도 그룹 </a:t>
            </a:r>
            <a:r>
              <a:rPr lang="en-US" altLang="ko-KR" dirty="0"/>
              <a:t>DNS </a:t>
            </a:r>
            <a:r>
              <a:rPr lang="ko-KR" altLang="en-US" dirty="0"/>
              <a:t>시스템에는 영향을 주지 않도록 고도화 할 수 있었습니다</a:t>
            </a:r>
            <a:r>
              <a:rPr lang="en-US" altLang="ko-KR" dirty="0"/>
              <a:t>.</a:t>
            </a:r>
          </a:p>
        </p:txBody>
      </p:sp>
      <p:sp>
        <p:nvSpPr>
          <p:cNvPr id="550" name="Google Shape;550;g2ce3f88fed4_5_736:notes">
            <a:extLst>
              <a:ext uri="{FF2B5EF4-FFF2-40B4-BE49-F238E27FC236}">
                <a16:creationId xmlns:a16="http://schemas.microsoft.com/office/drawing/2014/main" id="{482BB598-630B-D250-6484-21F894008B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6486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>
          <a:extLst>
            <a:ext uri="{FF2B5EF4-FFF2-40B4-BE49-F238E27FC236}">
              <a16:creationId xmlns:a16="http://schemas.microsoft.com/office/drawing/2014/main" id="{056DDE70-D517-4D1B-1241-F256E778E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ce3f88fed4_5_736:notes">
            <a:extLst>
              <a:ext uri="{FF2B5EF4-FFF2-40B4-BE49-F238E27FC236}">
                <a16:creationId xmlns:a16="http://schemas.microsoft.com/office/drawing/2014/main" id="{36C4D217-8B0D-95BE-021C-9A54877DDB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이 화면은 실제 공격이 발생했을 때 수집된 </a:t>
            </a:r>
            <a:r>
              <a:rPr lang="en-US" altLang="ko-KR" dirty="0"/>
              <a:t>LOG </a:t>
            </a:r>
            <a:r>
              <a:rPr lang="ko-KR" altLang="en-US" dirty="0"/>
              <a:t>화면인데</a:t>
            </a:r>
            <a:r>
              <a:rPr lang="en-US" altLang="ko-KR" dirty="0"/>
              <a:t>, </a:t>
            </a:r>
            <a:r>
              <a:rPr lang="ko-KR" altLang="en-US" dirty="0"/>
              <a:t>공격자의 </a:t>
            </a:r>
            <a:r>
              <a:rPr lang="en-US" altLang="ko-KR" dirty="0"/>
              <a:t>IP, </a:t>
            </a:r>
            <a:r>
              <a:rPr lang="ko-KR" altLang="en-US" dirty="0"/>
              <a:t>쿼리 도메인 </a:t>
            </a:r>
            <a:r>
              <a:rPr lang="en-US" altLang="ko-KR" dirty="0"/>
              <a:t>LOG</a:t>
            </a:r>
            <a:r>
              <a:rPr lang="ko-KR" altLang="en-US" dirty="0"/>
              <a:t>의 </a:t>
            </a:r>
            <a:r>
              <a:rPr lang="en-US" altLang="ko-KR" dirty="0"/>
              <a:t>Pattern </a:t>
            </a:r>
            <a:r>
              <a:rPr lang="ko-KR" altLang="en-US" dirty="0"/>
              <a:t>기능을 통해서 많은 정보들을 클릭 한두번으로 바로 분류해서 볼 수 있어서 놀랐던 기억이 있습니다</a:t>
            </a:r>
            <a:r>
              <a:rPr lang="en-US" altLang="ko-KR" dirty="0"/>
              <a:t>.</a:t>
            </a:r>
          </a:p>
        </p:txBody>
      </p:sp>
      <p:sp>
        <p:nvSpPr>
          <p:cNvPr id="550" name="Google Shape;550;g2ce3f88fed4_5_736:notes">
            <a:extLst>
              <a:ext uri="{FF2B5EF4-FFF2-40B4-BE49-F238E27FC236}">
                <a16:creationId xmlns:a16="http://schemas.microsoft.com/office/drawing/2014/main" id="{C58C1974-1778-3D78-B17A-EA274D68A4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65388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>
          <a:extLst>
            <a:ext uri="{FF2B5EF4-FFF2-40B4-BE49-F238E27FC236}">
              <a16:creationId xmlns:a16="http://schemas.microsoft.com/office/drawing/2014/main" id="{A329216A-C513-F253-432B-8C00BF37B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ce3f88fed4_5_736:notes">
            <a:extLst>
              <a:ext uri="{FF2B5EF4-FFF2-40B4-BE49-F238E27FC236}">
                <a16:creationId xmlns:a16="http://schemas.microsoft.com/office/drawing/2014/main" id="{A4832510-D62C-5EF7-90E9-885C262520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앞서 저희가 데이터센터 통합 모니터링 고도화를 진행중이라고 말씀 드렸는데요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이 내용은 저희가 이제 추가로 구성하려고 하는 </a:t>
            </a:r>
            <a:r>
              <a:rPr lang="en-US" altLang="ko-KR" dirty="0" err="1"/>
              <a:t>hw</a:t>
            </a:r>
            <a:r>
              <a:rPr lang="en-US" altLang="ko-KR" dirty="0"/>
              <a:t> </a:t>
            </a:r>
            <a:r>
              <a:rPr lang="ko-KR" altLang="en-US" dirty="0"/>
              <a:t>통합 로그 수집 입니다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센터에서 운영되는 장비들은 </a:t>
            </a:r>
            <a:r>
              <a:rPr lang="en-US" altLang="ko-KR" dirty="0"/>
              <a:t>24</a:t>
            </a:r>
            <a:r>
              <a:rPr lang="ko-KR" altLang="en-US" dirty="0"/>
              <a:t>시간 풀 가동 되어야 하기 때문에 상황실을 가동하고</a:t>
            </a:r>
            <a:r>
              <a:rPr lang="en-US" altLang="ko-KR" dirty="0"/>
              <a:t>, </a:t>
            </a:r>
            <a:r>
              <a:rPr lang="ko-KR" altLang="en-US" dirty="0"/>
              <a:t>야간에는 장비 육안점검을 통해 하드웨어 폴트가 발생한 장비가 있진 </a:t>
            </a:r>
            <a:r>
              <a:rPr lang="ko-KR" altLang="en-US" dirty="0" err="1"/>
              <a:t>않은지</a:t>
            </a:r>
            <a:r>
              <a:rPr lang="ko-KR" altLang="en-US" dirty="0"/>
              <a:t> 점검을 진행하고 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일반적으로 물리 장비에는 관리를 위한 매니지먼트 콘솔이 있는데요</a:t>
            </a:r>
            <a:r>
              <a:rPr lang="en-US" altLang="ko-KR" dirty="0"/>
              <a:t>. </a:t>
            </a:r>
            <a:r>
              <a:rPr lang="ko-KR" altLang="en-US" dirty="0"/>
              <a:t>실제 육안점검을 진행하는 장비 </a:t>
            </a:r>
            <a:r>
              <a:rPr lang="en-US" altLang="ko-KR" dirty="0"/>
              <a:t>led</a:t>
            </a:r>
            <a:r>
              <a:rPr lang="ko-KR" altLang="en-US" dirty="0"/>
              <a:t>나 디스플레이 에서도 이 관리콘솔에서 발생하는 로그를 기반으로 상태를 보여주고 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컨셉은 이 관리콘솔의 </a:t>
            </a:r>
            <a:r>
              <a:rPr lang="en-US" altLang="ko-KR" dirty="0" err="1"/>
              <a:t>hw</a:t>
            </a:r>
            <a:r>
              <a:rPr lang="en-US" altLang="ko-KR" dirty="0"/>
              <a:t> fault </a:t>
            </a:r>
            <a:r>
              <a:rPr lang="ko-KR" altLang="en-US" dirty="0"/>
              <a:t>관련 로그를 통합해서 알람을 구성하고</a:t>
            </a:r>
            <a:r>
              <a:rPr lang="en-US" altLang="ko-KR" dirty="0"/>
              <a:t>, </a:t>
            </a:r>
            <a:r>
              <a:rPr lang="ko-KR" altLang="en-US" dirty="0"/>
              <a:t>알람이 발생했을 때 관리자가 직접 조치할 수 있는 시스템을 구축하는 것 입니다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상황실에서 장비 </a:t>
            </a:r>
            <a:r>
              <a:rPr lang="en-US" altLang="ko-KR" dirty="0"/>
              <a:t>fault</a:t>
            </a:r>
            <a:r>
              <a:rPr lang="ko-KR" altLang="en-US" dirty="0"/>
              <a:t>에 대해 판단하고</a:t>
            </a:r>
            <a:r>
              <a:rPr lang="en-US" altLang="ko-KR" dirty="0"/>
              <a:t>, </a:t>
            </a:r>
            <a:r>
              <a:rPr lang="ko-KR" altLang="en-US" dirty="0"/>
              <a:t>담당자에게 공유할 때 상세한 내용이 전달되면 좋겠지만</a:t>
            </a:r>
            <a:r>
              <a:rPr lang="en-US" altLang="ko-KR" dirty="0"/>
              <a:t> </a:t>
            </a:r>
            <a:r>
              <a:rPr lang="ko-KR" altLang="en-US" dirty="0"/>
              <a:t>수천대의 장비를 </a:t>
            </a:r>
            <a:r>
              <a:rPr lang="ko-KR" altLang="en-US" dirty="0" err="1"/>
              <a:t>관리해야하는</a:t>
            </a:r>
            <a:r>
              <a:rPr lang="ko-KR" altLang="en-US" dirty="0"/>
              <a:t> 상황에서 정보 공유의 퀄리티까지 보장하기는 현실적으로 쉽지 않은데</a:t>
            </a:r>
            <a:r>
              <a:rPr lang="en-US" altLang="ko-KR" dirty="0"/>
              <a:t>, log</a:t>
            </a:r>
            <a:r>
              <a:rPr lang="ko-KR" altLang="en-US" dirty="0"/>
              <a:t>를 통합해서 알람을 구성하게 되면</a:t>
            </a:r>
            <a:r>
              <a:rPr lang="en-US" altLang="ko-KR" dirty="0"/>
              <a:t>, </a:t>
            </a:r>
            <a:r>
              <a:rPr lang="ko-KR" altLang="en-US" dirty="0"/>
              <a:t>어느 장비의 어느 파트인지</a:t>
            </a:r>
            <a:r>
              <a:rPr lang="en-US" altLang="ko-KR" dirty="0"/>
              <a:t>, </a:t>
            </a:r>
            <a:r>
              <a:rPr lang="ko-KR" altLang="en-US" dirty="0"/>
              <a:t>영향도는 </a:t>
            </a:r>
            <a:r>
              <a:rPr lang="ko-KR" altLang="en-US" dirty="0" err="1"/>
              <a:t>어느정도인지</a:t>
            </a:r>
            <a:r>
              <a:rPr lang="ko-KR" altLang="en-US" dirty="0"/>
              <a:t> 좀 더 세분화된 정보를 빠르게 전달할 수 </a:t>
            </a:r>
            <a:r>
              <a:rPr lang="ko-KR" altLang="en-US" dirty="0" err="1"/>
              <a:t>있을것으로</a:t>
            </a:r>
            <a:r>
              <a:rPr lang="ko-KR" altLang="en-US" dirty="0"/>
              <a:t> 기대하고 있습니다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550" name="Google Shape;550;g2ce3f88fed4_5_736:notes">
            <a:extLst>
              <a:ext uri="{FF2B5EF4-FFF2-40B4-BE49-F238E27FC236}">
                <a16:creationId xmlns:a16="http://schemas.microsoft.com/office/drawing/2014/main" id="{D60D5DB2-AD38-480E-8926-8DFABEA61E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43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e3f88fed4_5_707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아마 저희 회사에 대해서 잘 </a:t>
            </a:r>
            <a:r>
              <a:rPr lang="ko-KR" altLang="en-US" dirty="0" err="1"/>
              <a:t>모르시는분들이</a:t>
            </a:r>
            <a:r>
              <a:rPr lang="ko-KR" altLang="en-US" dirty="0"/>
              <a:t> 많으실 것 같아서 간단하게 회사 소개를 드리자면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저희 회사는 </a:t>
            </a:r>
            <a:r>
              <a:rPr lang="en-US" altLang="ko-KR" dirty="0"/>
              <a:t>CJ</a:t>
            </a:r>
            <a:r>
              <a:rPr lang="ko-KR" altLang="en-US" dirty="0"/>
              <a:t>그룹 내 </a:t>
            </a:r>
            <a:r>
              <a:rPr lang="en-US" altLang="ko-KR" dirty="0"/>
              <a:t>IT </a:t>
            </a:r>
            <a:r>
              <a:rPr lang="ko-KR" altLang="en-US" dirty="0"/>
              <a:t>서비스를 담당하고 있는 회사 입니다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본사는 서울역에 있고</a:t>
            </a:r>
            <a:r>
              <a:rPr lang="en-US" altLang="ko-KR" dirty="0"/>
              <a:t>, </a:t>
            </a:r>
            <a:r>
              <a:rPr lang="ko-KR" altLang="en-US" dirty="0"/>
              <a:t>저는 인천 송도에 있는 데이터센터에서 근무를 하고 있습니다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515" name="Google Shape;515;g2ce3f88fed4_5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>
          <a:extLst>
            <a:ext uri="{FF2B5EF4-FFF2-40B4-BE49-F238E27FC236}">
              <a16:creationId xmlns:a16="http://schemas.microsoft.com/office/drawing/2014/main" id="{F3641049-0B35-3EA8-C048-935D180F8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ce3f88fed4_5_736:notes">
            <a:extLst>
              <a:ext uri="{FF2B5EF4-FFF2-40B4-BE49-F238E27FC236}">
                <a16:creationId xmlns:a16="http://schemas.microsoft.com/office/drawing/2014/main" id="{D8A092E6-2AFA-0161-D7F3-3F722BA6E6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마지막으로 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이 장표는 저희가 데이터독을 구성하고 만져보면서 생각했던</a:t>
            </a:r>
            <a:r>
              <a:rPr lang="en-US" altLang="ko-KR" dirty="0"/>
              <a:t>, </a:t>
            </a:r>
            <a:r>
              <a:rPr lang="ko-KR" altLang="en-US" dirty="0"/>
              <a:t>데이터독 사용 수준의 성숙도 입니다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사용 수준에 맞춰서 단계를 나눠봤는데</a:t>
            </a:r>
            <a:r>
              <a:rPr lang="en-US" altLang="ko-KR" dirty="0"/>
              <a:t>, lv1</a:t>
            </a:r>
            <a:r>
              <a:rPr lang="ko-KR" altLang="en-US" dirty="0"/>
              <a:t> </a:t>
            </a:r>
            <a:r>
              <a:rPr lang="ko-KR" altLang="en-US" dirty="0" err="1"/>
              <a:t>데린이인</a:t>
            </a:r>
            <a:r>
              <a:rPr lang="ko-KR" altLang="en-US" dirty="0"/>
              <a:t> 저희의 수준에서는 </a:t>
            </a:r>
            <a:r>
              <a:rPr lang="en-US" altLang="ko-KR" dirty="0"/>
              <a:t>lv3 </a:t>
            </a:r>
            <a:r>
              <a:rPr lang="ko-KR" altLang="en-US" dirty="0"/>
              <a:t>위의 수준은 아직 가늠이 되지 않았습니다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저희의 기준에 올리브영은 </a:t>
            </a:r>
            <a:r>
              <a:rPr lang="en-US" altLang="ko-KR" dirty="0"/>
              <a:t>lv3 </a:t>
            </a:r>
            <a:r>
              <a:rPr lang="ko-KR" altLang="en-US" dirty="0"/>
              <a:t>단계를 이미 달성한 큰형님 같은 상태로 보고 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저희는 비록 </a:t>
            </a:r>
            <a:r>
              <a:rPr lang="en-US" altLang="ko-KR" dirty="0"/>
              <a:t>lv1 </a:t>
            </a:r>
            <a:r>
              <a:rPr lang="ko-KR" altLang="en-US" dirty="0"/>
              <a:t>단계 이지만 </a:t>
            </a:r>
            <a:r>
              <a:rPr lang="en-US" altLang="ko-KR" dirty="0"/>
              <a:t>lv2, lv3</a:t>
            </a:r>
            <a:r>
              <a:rPr lang="ko-KR" altLang="en-US" dirty="0"/>
              <a:t>를 거쳐 아직은 미지의 영역이 </a:t>
            </a:r>
            <a:r>
              <a:rPr lang="en-US" altLang="ko-KR" dirty="0"/>
              <a:t>4,5 </a:t>
            </a:r>
            <a:r>
              <a:rPr lang="ko-KR" altLang="en-US" dirty="0"/>
              <a:t>단계를 완성하고 언젠가 </a:t>
            </a:r>
            <a:r>
              <a:rPr lang="en-US" altLang="ko-KR" dirty="0"/>
              <a:t>lv5</a:t>
            </a:r>
            <a:r>
              <a:rPr lang="ko-KR" altLang="en-US" dirty="0"/>
              <a:t>의 수준으로 이런 자리에서 </a:t>
            </a:r>
            <a:r>
              <a:rPr lang="en-US" altLang="ko-KR" dirty="0" err="1"/>
              <a:t>datadog</a:t>
            </a:r>
            <a:r>
              <a:rPr lang="en-US" altLang="ko-KR" dirty="0"/>
              <a:t> </a:t>
            </a:r>
            <a:r>
              <a:rPr lang="ko-KR" altLang="en-US" dirty="0"/>
              <a:t>사용 경험을 발표할 수 있는 기회가 있었으면 좋겠습니다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 err="1"/>
              <a:t>여기까지가</a:t>
            </a:r>
            <a:r>
              <a:rPr lang="ko-KR" altLang="en-US" dirty="0"/>
              <a:t> 제가 준비한 내용입니다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아직 사용서비스도 많지 않고 인프라 </a:t>
            </a:r>
            <a:r>
              <a:rPr lang="en-US" altLang="ko-KR" dirty="0"/>
              <a:t>log </a:t>
            </a:r>
            <a:r>
              <a:rPr lang="ko-KR" altLang="en-US" dirty="0"/>
              <a:t>제한적이어서 기술적으로 </a:t>
            </a:r>
            <a:r>
              <a:rPr lang="ko-KR" altLang="en-US" dirty="0" err="1"/>
              <a:t>딥한</a:t>
            </a:r>
            <a:r>
              <a:rPr lang="ko-KR" altLang="en-US" dirty="0"/>
              <a:t> 내용은 아니었지만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데이터독의 서비스 확장을 고려할 때 이런 것들이 필요하구나 </a:t>
            </a:r>
            <a:r>
              <a:rPr lang="ko-KR" altLang="en-US" dirty="0" err="1"/>
              <a:t>라는거를</a:t>
            </a:r>
            <a:r>
              <a:rPr lang="ko-KR" altLang="en-US" dirty="0"/>
              <a:t> 한번 생각해주시면 좋을 것 같습니다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감사합니다</a:t>
            </a:r>
            <a:r>
              <a:rPr lang="en-US" altLang="ko-KR"/>
              <a:t>.</a:t>
            </a:r>
            <a:endParaRPr lang="en-US" altLang="ko-KR" dirty="0"/>
          </a:p>
        </p:txBody>
      </p:sp>
      <p:sp>
        <p:nvSpPr>
          <p:cNvPr id="550" name="Google Shape;550;g2ce3f88fed4_5_736:notes">
            <a:extLst>
              <a:ext uri="{FF2B5EF4-FFF2-40B4-BE49-F238E27FC236}">
                <a16:creationId xmlns:a16="http://schemas.microsoft.com/office/drawing/2014/main" id="{B0837D61-45BA-0288-63AE-D63DB25814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61200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>
          <a:extLst>
            <a:ext uri="{FF2B5EF4-FFF2-40B4-BE49-F238E27FC236}">
              <a16:creationId xmlns:a16="http://schemas.microsoft.com/office/drawing/2014/main" id="{A360DE92-6960-F377-3C47-ABFE9A6BD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ce3f88fed4_5_703:notes">
            <a:extLst>
              <a:ext uri="{FF2B5EF4-FFF2-40B4-BE49-F238E27FC236}">
                <a16:creationId xmlns:a16="http://schemas.microsoft.com/office/drawing/2014/main" id="{1C59225B-BA66-8CF6-30B5-F09B166670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0" name="Google Shape;510;g2ce3f88fed4_5_703:notes">
            <a:extLst>
              <a:ext uri="{FF2B5EF4-FFF2-40B4-BE49-F238E27FC236}">
                <a16:creationId xmlns:a16="http://schemas.microsoft.com/office/drawing/2014/main" id="{31643E47-DD20-AFEC-48F5-69AD244469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721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A7E3BD06-0373-B6C7-D726-78350607E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e3f88fed4_5_707:notes">
            <a:extLst>
              <a:ext uri="{FF2B5EF4-FFF2-40B4-BE49-F238E27FC236}">
                <a16:creationId xmlns:a16="http://schemas.microsoft.com/office/drawing/2014/main" id="{59E8D140-3B38-EC48-326B-FD3132DF38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데이터센터에서 어떤 일을 하는지 소개를 드리려고 회사 홈페이지에 들어갔는데</a:t>
            </a:r>
            <a:r>
              <a:rPr lang="en-US" altLang="ko-KR" dirty="0"/>
              <a:t>, </a:t>
            </a:r>
            <a:r>
              <a:rPr lang="ko-KR" altLang="en-US" dirty="0"/>
              <a:t>이런 내용이 </a:t>
            </a:r>
            <a:r>
              <a:rPr lang="ko-KR" altLang="en-US" dirty="0" err="1"/>
              <a:t>써있더라구요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근데 이렇게 글로만 보면 어떤 내용인지 감이 잘 </a:t>
            </a:r>
            <a:r>
              <a:rPr lang="ko-KR" altLang="en-US" dirty="0" err="1"/>
              <a:t>안오실것같아서</a:t>
            </a:r>
            <a:r>
              <a:rPr lang="ko-KR" altLang="en-US" dirty="0"/>
              <a:t> 간단하게 </a:t>
            </a:r>
            <a:r>
              <a:rPr lang="en-US" altLang="ko-KR" dirty="0"/>
              <a:t>IDC</a:t>
            </a:r>
            <a:r>
              <a:rPr lang="ko-KR" altLang="en-US" dirty="0"/>
              <a:t>에서 </a:t>
            </a:r>
            <a:r>
              <a:rPr lang="ko-KR" altLang="en-US" dirty="0" err="1"/>
              <a:t>어떤일을</a:t>
            </a:r>
            <a:r>
              <a:rPr lang="ko-KR" altLang="en-US" dirty="0"/>
              <a:t> 하는지 소개 드리려고 합니다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혹시 데이터센터에 </a:t>
            </a:r>
            <a:r>
              <a:rPr lang="ko-KR" altLang="en-US" dirty="0" err="1"/>
              <a:t>가보셨거나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ko-KR" altLang="en-US" dirty="0" err="1"/>
              <a:t>어떤일을</a:t>
            </a:r>
            <a:r>
              <a:rPr lang="ko-KR" altLang="en-US" dirty="0"/>
              <a:t> 하는지 </a:t>
            </a:r>
            <a:r>
              <a:rPr lang="ko-KR" altLang="en-US" dirty="0" err="1"/>
              <a:t>알고계신분</a:t>
            </a:r>
            <a:r>
              <a:rPr lang="ko-KR" altLang="en-US" dirty="0"/>
              <a:t> </a:t>
            </a:r>
            <a:r>
              <a:rPr lang="ko-KR" altLang="en-US" dirty="0" err="1"/>
              <a:t>있으실까요</a:t>
            </a:r>
            <a:r>
              <a:rPr lang="en-US" altLang="ko-KR" dirty="0"/>
              <a:t>?(</a:t>
            </a:r>
            <a:r>
              <a:rPr lang="ko-KR" altLang="en-US" dirty="0"/>
              <a:t>클릭</a:t>
            </a:r>
            <a:r>
              <a:rPr lang="en-US" altLang="ko-KR" dirty="0"/>
              <a:t>)</a:t>
            </a:r>
            <a:endParaRPr dirty="0"/>
          </a:p>
        </p:txBody>
      </p:sp>
      <p:sp>
        <p:nvSpPr>
          <p:cNvPr id="515" name="Google Shape;515;g2ce3f88fed4_5_707:notes">
            <a:extLst>
              <a:ext uri="{FF2B5EF4-FFF2-40B4-BE49-F238E27FC236}">
                <a16:creationId xmlns:a16="http://schemas.microsoft.com/office/drawing/2014/main" id="{E66B4493-74A8-8832-FD5F-8E492CD5E8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3259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F098FBC3-A3CC-1187-8A34-80DBF068C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e3f88fed4_5_707:notes">
            <a:extLst>
              <a:ext uri="{FF2B5EF4-FFF2-40B4-BE49-F238E27FC236}">
                <a16:creationId xmlns:a16="http://schemas.microsoft.com/office/drawing/2014/main" id="{D958FF6A-D8AF-D36D-CF97-D0EA6A221F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IDC</a:t>
            </a:r>
            <a:r>
              <a:rPr lang="ko-KR" altLang="en-US" dirty="0"/>
              <a:t>에서 어떤 일을 하나요</a:t>
            </a:r>
            <a:r>
              <a:rPr lang="en-US" altLang="ko-KR" dirty="0"/>
              <a:t>? </a:t>
            </a:r>
            <a:r>
              <a:rPr lang="ko-KR" altLang="en-US" dirty="0"/>
              <a:t>라는 질문에 제 이야기가 떠올랐습니다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515" name="Google Shape;515;g2ce3f88fed4_5_707:notes">
            <a:extLst>
              <a:ext uri="{FF2B5EF4-FFF2-40B4-BE49-F238E27FC236}">
                <a16:creationId xmlns:a16="http://schemas.microsoft.com/office/drawing/2014/main" id="{B57FDC61-2838-F616-42A7-C3DCFA11F8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3331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36489D6E-9223-AED4-16BA-7034008D3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e3f88fed4_5_707:notes">
            <a:extLst>
              <a:ext uri="{FF2B5EF4-FFF2-40B4-BE49-F238E27FC236}">
                <a16:creationId xmlns:a16="http://schemas.microsoft.com/office/drawing/2014/main" id="{1B194DBA-86D4-B1B2-5D8F-2DED260428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혹시 </a:t>
            </a:r>
            <a:r>
              <a:rPr lang="en-US" altLang="ko-KR" dirty="0"/>
              <a:t>2012</a:t>
            </a:r>
            <a:r>
              <a:rPr lang="ko-KR" altLang="en-US" dirty="0"/>
              <a:t>년에 </a:t>
            </a:r>
            <a:r>
              <a:rPr lang="en-US" altLang="ko-KR" dirty="0"/>
              <a:t>SBS</a:t>
            </a:r>
            <a:r>
              <a:rPr lang="ko-KR" altLang="en-US" dirty="0"/>
              <a:t>에서 방영한 유령 이라는 드라마를 </a:t>
            </a:r>
            <a:r>
              <a:rPr lang="ko-KR" altLang="en-US" dirty="0" err="1"/>
              <a:t>보신분</a:t>
            </a:r>
            <a:r>
              <a:rPr lang="ko-KR" altLang="en-US" dirty="0"/>
              <a:t> 계실까요</a:t>
            </a:r>
            <a:r>
              <a:rPr lang="en-US" altLang="ko-KR" dirty="0"/>
              <a:t>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altLang="ko-KR" dirty="0"/>
              <a:t>2012</a:t>
            </a:r>
            <a:r>
              <a:rPr lang="ko-KR" altLang="en-US" dirty="0"/>
              <a:t>년에 저는 대학교 복학을 앞두고 있었는데</a:t>
            </a:r>
            <a:r>
              <a:rPr lang="en-US" altLang="ko-KR" dirty="0"/>
              <a:t>, </a:t>
            </a:r>
            <a:r>
              <a:rPr lang="ko-KR" altLang="en-US" dirty="0"/>
              <a:t>집에서 쉬다가 우연히 이 드라마를 보게 되었는데</a:t>
            </a:r>
            <a:r>
              <a:rPr lang="en-US" altLang="ko-KR" dirty="0"/>
              <a:t>(</a:t>
            </a:r>
            <a:r>
              <a:rPr lang="ko-KR" altLang="en-US" dirty="0"/>
              <a:t>클릭</a:t>
            </a:r>
            <a:r>
              <a:rPr lang="en-US" altLang="ko-KR" dirty="0"/>
              <a:t>)</a:t>
            </a:r>
          </a:p>
        </p:txBody>
      </p:sp>
      <p:sp>
        <p:nvSpPr>
          <p:cNvPr id="515" name="Google Shape;515;g2ce3f88fed4_5_707:notes">
            <a:extLst>
              <a:ext uri="{FF2B5EF4-FFF2-40B4-BE49-F238E27FC236}">
                <a16:creationId xmlns:a16="http://schemas.microsoft.com/office/drawing/2014/main" id="{95A2E8D5-1B3C-7623-83D9-7FB59B75CA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1590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545C8988-C571-9028-C028-9E0C6C995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e3f88fed4_5_707:notes">
            <a:extLst>
              <a:ext uri="{FF2B5EF4-FFF2-40B4-BE49-F238E27FC236}">
                <a16:creationId xmlns:a16="http://schemas.microsoft.com/office/drawing/2014/main" id="{E3CA5B21-CA73-65FA-893E-D7E9F49675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이런 장면이 있었습니다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검은 창에서 뭔가를 화려하게 타이핑하고 앗 놓쳤어</a:t>
            </a:r>
            <a:r>
              <a:rPr lang="en-US" altLang="ko-KR" dirty="0"/>
              <a:t>.. </a:t>
            </a:r>
            <a:r>
              <a:rPr lang="ko-KR" altLang="en-US" dirty="0"/>
              <a:t>하는 이런 장면이었는데요 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 err="1"/>
              <a:t>컴공</a:t>
            </a:r>
            <a:r>
              <a:rPr lang="ko-KR" altLang="en-US" dirty="0"/>
              <a:t> 생활에 크게 흥미를 느끼지 못하고있던 저에게 서버를 다루는 거는 이렇게 뭔가 </a:t>
            </a:r>
            <a:r>
              <a:rPr lang="ko-KR" altLang="en-US" dirty="0" err="1"/>
              <a:t>멋있는거를</a:t>
            </a:r>
            <a:r>
              <a:rPr lang="ko-KR" altLang="en-US" dirty="0"/>
              <a:t> 하는구나</a:t>
            </a:r>
            <a:r>
              <a:rPr lang="en-US" altLang="ko-KR" dirty="0"/>
              <a:t>.. </a:t>
            </a:r>
            <a:r>
              <a:rPr lang="ko-KR" altLang="en-US" dirty="0"/>
              <a:t>라는 막연한 동경의 이미지로 다가왔습니다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이번 발표를 준비하면서 저 내용이 </a:t>
            </a:r>
            <a:r>
              <a:rPr lang="ko-KR" altLang="en-US" dirty="0" err="1"/>
              <a:t>뭔지</a:t>
            </a:r>
            <a:r>
              <a:rPr lang="ko-KR" altLang="en-US" dirty="0"/>
              <a:t> 찾아봤는데</a:t>
            </a:r>
            <a:r>
              <a:rPr lang="en-US" altLang="ko-KR" dirty="0"/>
              <a:t>, </a:t>
            </a:r>
            <a:r>
              <a:rPr lang="ko-KR" altLang="en-US" dirty="0"/>
              <a:t>화면만 검은색이고 별 내용은 아니었더라구요</a:t>
            </a:r>
            <a:endParaRPr dirty="0"/>
          </a:p>
        </p:txBody>
      </p:sp>
      <p:sp>
        <p:nvSpPr>
          <p:cNvPr id="515" name="Google Shape;515;g2ce3f88fed4_5_707:notes">
            <a:extLst>
              <a:ext uri="{FF2B5EF4-FFF2-40B4-BE49-F238E27FC236}">
                <a16:creationId xmlns:a16="http://schemas.microsoft.com/office/drawing/2014/main" id="{A60A1A49-85FC-BEE8-9EE0-1BFA176D31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8638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97712EF8-ACFE-2CD8-53BC-9D021369A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e3f88fed4_5_707:notes">
            <a:extLst>
              <a:ext uri="{FF2B5EF4-FFF2-40B4-BE49-F238E27FC236}">
                <a16:creationId xmlns:a16="http://schemas.microsoft.com/office/drawing/2014/main" id="{B24854BE-6727-675A-F3CD-B510E51A3F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모니터 뒤에 숨겨진 진실을 파헤친다 </a:t>
            </a:r>
            <a:r>
              <a:rPr lang="ko-KR" altLang="en-US" dirty="0" err="1"/>
              <a:t>라는게</a:t>
            </a:r>
            <a:r>
              <a:rPr lang="ko-KR" altLang="en-US" dirty="0"/>
              <a:t> 뭔가 전문적이고 멋있게 </a:t>
            </a:r>
            <a:r>
              <a:rPr lang="ko-KR" altLang="en-US" dirty="0" err="1"/>
              <a:t>보였던것같습니다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시간이 지나 취업 준비를 하고 있는데</a:t>
            </a:r>
            <a:r>
              <a:rPr lang="en-US" altLang="ko-KR" dirty="0"/>
              <a:t>, </a:t>
            </a:r>
            <a:r>
              <a:rPr lang="ko-KR" altLang="en-US" dirty="0"/>
              <a:t>마침 </a:t>
            </a:r>
            <a:r>
              <a:rPr lang="en-US" altLang="ko-KR" dirty="0"/>
              <a:t>CJ</a:t>
            </a:r>
            <a:r>
              <a:rPr lang="ko-KR" altLang="en-US" dirty="0"/>
              <a:t>그룹 공채 직무에 서버 엔지니어 라는 직무를 보게 되었고</a:t>
            </a:r>
            <a:r>
              <a:rPr lang="en-US" altLang="ko-KR" dirty="0"/>
              <a:t>(</a:t>
            </a:r>
            <a:r>
              <a:rPr lang="ko-KR" altLang="en-US" dirty="0"/>
              <a:t>클릭</a:t>
            </a:r>
            <a:r>
              <a:rPr lang="en-US" altLang="ko-KR" dirty="0"/>
              <a:t>)</a:t>
            </a:r>
            <a:endParaRPr dirty="0"/>
          </a:p>
        </p:txBody>
      </p:sp>
      <p:sp>
        <p:nvSpPr>
          <p:cNvPr id="515" name="Google Shape;515;g2ce3f88fed4_5_707:notes">
            <a:extLst>
              <a:ext uri="{FF2B5EF4-FFF2-40B4-BE49-F238E27FC236}">
                <a16:creationId xmlns:a16="http://schemas.microsoft.com/office/drawing/2014/main" id="{CAD84CF0-CEAD-0F0E-B2F8-A128CD1A4A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1348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0179024C-AD9E-08E3-B976-C58D54485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e3f88fed4_5_707:notes">
            <a:extLst>
              <a:ext uri="{FF2B5EF4-FFF2-40B4-BE49-F238E27FC236}">
                <a16:creationId xmlns:a16="http://schemas.microsoft.com/office/drawing/2014/main" id="{4FB6BAA4-219B-C1E0-D4CB-7532BB635E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신입사원으로 입사를 하게 됩니다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드디어 나도 모니터 뒤에 숨겨진 진실을 파헤치겠구나</a:t>
            </a:r>
            <a:r>
              <a:rPr lang="en-US" altLang="ko-KR" dirty="0"/>
              <a:t>! </a:t>
            </a:r>
            <a:r>
              <a:rPr lang="ko-KR" altLang="en-US" dirty="0"/>
              <a:t>하고 업무에 투입됐을 때 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실제로 저의 업무는</a:t>
            </a:r>
            <a:r>
              <a:rPr lang="en-US" altLang="ko-KR" dirty="0"/>
              <a:t>(</a:t>
            </a:r>
            <a:r>
              <a:rPr lang="ko-KR" altLang="en-US" dirty="0"/>
              <a:t>클릭</a:t>
            </a:r>
            <a:r>
              <a:rPr lang="en-US" altLang="ko-KR" dirty="0"/>
              <a:t>)</a:t>
            </a:r>
            <a:endParaRPr dirty="0"/>
          </a:p>
        </p:txBody>
      </p:sp>
      <p:sp>
        <p:nvSpPr>
          <p:cNvPr id="515" name="Google Shape;515;g2ce3f88fed4_5_707:notes">
            <a:extLst>
              <a:ext uri="{FF2B5EF4-FFF2-40B4-BE49-F238E27FC236}">
                <a16:creationId xmlns:a16="http://schemas.microsoft.com/office/drawing/2014/main" id="{DC9B9AC7-CF4E-F05B-4E27-8A4AAC7D10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6155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>
  <p:cSld name="구역 머리글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ce3f88fed4_5_18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65D12-D4B8-010E-FB86-2354962B6CE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</a:lstStyle>
          <a:p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75FF3-9F91-283F-657F-72371C0EDB0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</a:lstStyle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73289-CBF3-EFCC-1053-72CFE016A0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Bulleted Content">
  <p:cSld name="Title, Subtitle, and Bulleted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e3f88fed4_5_6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g2ce3f88fed4_5_63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1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g2ce3f88fed4_5_63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  <p15:guide id="3" orient="horz" pos="1272">
          <p15:clr>
            <a:srgbClr val="9FCC3B"/>
          </p15:clr>
        </p15:guide>
        <p15:guide id="4" orient="horz" pos="10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>
  <p:cSld name="제목 슬라이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e3f88fed4_5_88"/>
          <p:cNvSpPr txBox="1">
            <a:spLocks noGrp="1"/>
          </p:cNvSpPr>
          <p:nvPr>
            <p:ph type="subTitle" idx="1"/>
          </p:nvPr>
        </p:nvSpPr>
        <p:spPr>
          <a:xfrm>
            <a:off x="322916" y="1990726"/>
            <a:ext cx="827432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g2ce3f88fed4_5_88"/>
          <p:cNvSpPr txBox="1">
            <a:spLocks noGrp="1"/>
          </p:cNvSpPr>
          <p:nvPr>
            <p:ph type="body" idx="2"/>
          </p:nvPr>
        </p:nvSpPr>
        <p:spPr>
          <a:xfrm>
            <a:off x="322916" y="1492893"/>
            <a:ext cx="349250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g2ce3f88fed4_5_88"/>
          <p:cNvSpPr txBox="1">
            <a:spLocks noGrp="1"/>
          </p:cNvSpPr>
          <p:nvPr>
            <p:ph type="body" idx="3"/>
          </p:nvPr>
        </p:nvSpPr>
        <p:spPr>
          <a:xfrm>
            <a:off x="322916" y="4692846"/>
            <a:ext cx="3702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 cap="none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g2ce3f88fed4_5_88"/>
          <p:cNvSpPr txBox="1">
            <a:spLocks noGrp="1"/>
          </p:cNvSpPr>
          <p:nvPr>
            <p:ph type="body" idx="4"/>
          </p:nvPr>
        </p:nvSpPr>
        <p:spPr>
          <a:xfrm>
            <a:off x="322916" y="5066907"/>
            <a:ext cx="370232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g2ce3f88fed4_5_88"/>
          <p:cNvSpPr txBox="1">
            <a:spLocks noGrp="1"/>
          </p:cNvSpPr>
          <p:nvPr>
            <p:ph type="title"/>
          </p:nvPr>
        </p:nvSpPr>
        <p:spPr>
          <a:xfrm>
            <a:off x="322916" y="240030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Three Speakers">
  <p:cSld name="Title Slide - Three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e3f88fed4_5_94"/>
          <p:cNvSpPr txBox="1">
            <a:spLocks noGrp="1"/>
          </p:cNvSpPr>
          <p:nvPr>
            <p:ph type="subTitle" idx="1"/>
          </p:nvPr>
        </p:nvSpPr>
        <p:spPr>
          <a:xfrm>
            <a:off x="322916" y="1990726"/>
            <a:ext cx="827432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g2ce3f88fed4_5_94"/>
          <p:cNvSpPr txBox="1">
            <a:spLocks noGrp="1"/>
          </p:cNvSpPr>
          <p:nvPr>
            <p:ph type="body" idx="2"/>
          </p:nvPr>
        </p:nvSpPr>
        <p:spPr>
          <a:xfrm>
            <a:off x="322917" y="4692846"/>
            <a:ext cx="26613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 cap="none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2ce3f88fed4_5_94"/>
          <p:cNvSpPr txBox="1">
            <a:spLocks noGrp="1"/>
          </p:cNvSpPr>
          <p:nvPr>
            <p:ph type="body" idx="3"/>
          </p:nvPr>
        </p:nvSpPr>
        <p:spPr>
          <a:xfrm>
            <a:off x="322916" y="1492893"/>
            <a:ext cx="349250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g2ce3f88fed4_5_94"/>
          <p:cNvSpPr txBox="1">
            <a:spLocks noGrp="1"/>
          </p:cNvSpPr>
          <p:nvPr>
            <p:ph type="body" idx="4"/>
          </p:nvPr>
        </p:nvSpPr>
        <p:spPr>
          <a:xfrm>
            <a:off x="322917" y="5066907"/>
            <a:ext cx="266136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g2ce3f88fed4_5_94"/>
          <p:cNvSpPr txBox="1">
            <a:spLocks noGrp="1"/>
          </p:cNvSpPr>
          <p:nvPr>
            <p:ph type="body" idx="5"/>
          </p:nvPr>
        </p:nvSpPr>
        <p:spPr>
          <a:xfrm>
            <a:off x="3129724" y="4692846"/>
            <a:ext cx="26613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g2ce3f88fed4_5_94"/>
          <p:cNvSpPr txBox="1">
            <a:spLocks noGrp="1"/>
          </p:cNvSpPr>
          <p:nvPr>
            <p:ph type="body" idx="6"/>
          </p:nvPr>
        </p:nvSpPr>
        <p:spPr>
          <a:xfrm>
            <a:off x="5936531" y="4692846"/>
            <a:ext cx="26613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g2ce3f88fed4_5_94"/>
          <p:cNvSpPr txBox="1">
            <a:spLocks noGrp="1"/>
          </p:cNvSpPr>
          <p:nvPr>
            <p:ph type="body" idx="7"/>
          </p:nvPr>
        </p:nvSpPr>
        <p:spPr>
          <a:xfrm>
            <a:off x="3129724" y="5066907"/>
            <a:ext cx="266136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g2ce3f88fed4_5_94"/>
          <p:cNvSpPr txBox="1">
            <a:spLocks noGrp="1"/>
          </p:cNvSpPr>
          <p:nvPr>
            <p:ph type="body" idx="8"/>
          </p:nvPr>
        </p:nvSpPr>
        <p:spPr>
          <a:xfrm>
            <a:off x="5936531" y="5066907"/>
            <a:ext cx="266136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g2ce3f88fed4_5_94"/>
          <p:cNvSpPr txBox="1">
            <a:spLocks noGrp="1"/>
          </p:cNvSpPr>
          <p:nvPr>
            <p:ph type="title"/>
          </p:nvPr>
        </p:nvSpPr>
        <p:spPr>
          <a:xfrm>
            <a:off x="322916" y="240030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29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>
  <p:cSld name="빈 화면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e3f88fed4_5_104"/>
          <p:cNvSpPr txBox="1">
            <a:spLocks noGrp="1"/>
          </p:cNvSpPr>
          <p:nvPr>
            <p:ph type="title"/>
          </p:nvPr>
        </p:nvSpPr>
        <p:spPr>
          <a:xfrm>
            <a:off x="0" y="-647700"/>
            <a:ext cx="119253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Play"/>
              <a:buNone/>
              <a:defRPr sz="3600">
                <a:solidFill>
                  <a:srgbClr val="595959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and image">
  <p:cSld name="Title, content, and imag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e3f88fed4_5_10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56388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2ce3f88fed4_5_106"/>
          <p:cNvSpPr>
            <a:spLocks noGrp="1"/>
          </p:cNvSpPr>
          <p:nvPr>
            <p:ph type="pic" idx="2"/>
          </p:nvPr>
        </p:nvSpPr>
        <p:spPr>
          <a:xfrm>
            <a:off x="6248400" y="0"/>
            <a:ext cx="59436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g2ce3f88fed4_5_106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56388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44">
          <p15:clr>
            <a:srgbClr val="FBAE40"/>
          </p15:clr>
        </p15:guide>
        <p15:guide id="2" pos="393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Bullets">
  <p:cSld name="Two Content with Bulle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ce3f88fed4_5_11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2ce3f88fed4_5_110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g2ce3f88fed4_5_110"/>
          <p:cNvSpPr txBox="1">
            <a:spLocks noGrp="1"/>
          </p:cNvSpPr>
          <p:nvPr>
            <p:ph type="body" idx="2"/>
          </p:nvPr>
        </p:nvSpPr>
        <p:spPr>
          <a:xfrm>
            <a:off x="6210300" y="14859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, Subtitle, and Bullets">
  <p:cSld name="Two Content, Subtitle, and Bulle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e3f88fed4_5_114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2ce3f88fed4_5_114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1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g2ce3f88fed4_5_114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g2ce3f88fed4_5_114"/>
          <p:cNvSpPr txBox="1">
            <a:spLocks noGrp="1"/>
          </p:cNvSpPr>
          <p:nvPr>
            <p:ph type="body" idx="3"/>
          </p:nvPr>
        </p:nvSpPr>
        <p:spPr>
          <a:xfrm>
            <a:off x="6210300" y="17145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  <p15:guide id="3" orient="horz" pos="1272">
          <p15:clr>
            <a:srgbClr val="9FCC3B"/>
          </p15:clr>
        </p15:guide>
        <p15:guide id="4" orient="horz" pos="1080">
          <p15:clr>
            <a:srgbClr val="FBAE40"/>
          </p15:clr>
        </p15:guide>
        <p15:guide id="5" pos="3768">
          <p15:clr>
            <a:srgbClr val="FBAE40"/>
          </p15:clr>
        </p15:guide>
        <p15:guide id="6" pos="39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e - Two Content">
  <p:cSld name="Code - Two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ce3f88fed4_5_119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2ce3f88fed4_5_119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56769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>
                <a:latin typeface="Apple SD Gothic Neo" panose="02000300000000000000" pitchFamily="2" charset="-127"/>
                <a:ea typeface="Apple SD Gothic Neo" panose="02000300000000000000" pitchFamily="2" charset="-127"/>
                <a:cs typeface="Oi"/>
                <a:sym typeface="Oi"/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>
                <a:latin typeface="Oi"/>
                <a:ea typeface="Oi"/>
                <a:cs typeface="Oi"/>
                <a:sym typeface="Oi"/>
              </a:defRPr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g2ce3f88fed4_5_119"/>
          <p:cNvSpPr txBox="1">
            <a:spLocks noGrp="1"/>
          </p:cNvSpPr>
          <p:nvPr>
            <p:ph type="body" idx="2"/>
          </p:nvPr>
        </p:nvSpPr>
        <p:spPr>
          <a:xfrm>
            <a:off x="6210300" y="1485900"/>
            <a:ext cx="56769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>
                <a:latin typeface="Apple SD Gothic Neo" panose="02000300000000000000" pitchFamily="2" charset="-127"/>
                <a:ea typeface="Apple SD Gothic Neo" panose="02000300000000000000" pitchFamily="2" charset="-127"/>
                <a:cs typeface="Oi"/>
                <a:sym typeface="Oi"/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>
                <a:latin typeface="Oi"/>
                <a:ea typeface="Oi"/>
                <a:cs typeface="Oi"/>
                <a:sym typeface="Oi"/>
              </a:defRPr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TWO_OBJECTS_WITH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e3f88fed4_5_12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2ce3f88fed4_5_123"/>
          <p:cNvSpPr txBox="1">
            <a:spLocks noGrp="1"/>
          </p:cNvSpPr>
          <p:nvPr>
            <p:ph type="body" idx="1"/>
          </p:nvPr>
        </p:nvSpPr>
        <p:spPr>
          <a:xfrm>
            <a:off x="304800" y="1367080"/>
            <a:ext cx="5676897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 sz="2800" b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g2ce3f88fed4_5_123"/>
          <p:cNvSpPr txBox="1">
            <a:spLocks noGrp="1"/>
          </p:cNvSpPr>
          <p:nvPr>
            <p:ph type="body" idx="2"/>
          </p:nvPr>
        </p:nvSpPr>
        <p:spPr>
          <a:xfrm>
            <a:off x="304800" y="1989137"/>
            <a:ext cx="5676897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  <a:defRPr sz="2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g2ce3f88fed4_5_123"/>
          <p:cNvSpPr txBox="1">
            <a:spLocks noGrp="1"/>
          </p:cNvSpPr>
          <p:nvPr>
            <p:ph type="body" idx="3"/>
          </p:nvPr>
        </p:nvSpPr>
        <p:spPr>
          <a:xfrm>
            <a:off x="6210303" y="1367080"/>
            <a:ext cx="5676897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 sz="2800" b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g2ce3f88fed4_5_123"/>
          <p:cNvSpPr txBox="1">
            <a:spLocks noGrp="1"/>
          </p:cNvSpPr>
          <p:nvPr>
            <p:ph type="body" idx="4"/>
          </p:nvPr>
        </p:nvSpPr>
        <p:spPr>
          <a:xfrm>
            <a:off x="6210303" y="1989137"/>
            <a:ext cx="567689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  <a:defRPr sz="2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OBJECT_WITH_CAPTION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e3f88fed4_5_129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41529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sz="40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2ce3f88fed4_5_129"/>
          <p:cNvSpPr txBox="1">
            <a:spLocks noGrp="1"/>
          </p:cNvSpPr>
          <p:nvPr>
            <p:ph type="body" idx="1"/>
          </p:nvPr>
        </p:nvSpPr>
        <p:spPr>
          <a:xfrm>
            <a:off x="5029200" y="304799"/>
            <a:ext cx="6858000" cy="590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 sz="28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 sz="24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8" name="Google Shape;138;g2ce3f88fed4_5_129"/>
          <p:cNvSpPr txBox="1">
            <a:spLocks noGrp="1"/>
          </p:cNvSpPr>
          <p:nvPr>
            <p:ph type="body" idx="2"/>
          </p:nvPr>
        </p:nvSpPr>
        <p:spPr>
          <a:xfrm>
            <a:off x="304800" y="2181224"/>
            <a:ext cx="41529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  <p15:guide id="2" orient="horz" pos="136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ce3f88fed4_5_2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2ce3f88fed4_5_23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1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PICTURE_WITH_CAPTION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e3f88fed4_5_13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41529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sz="40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2ce3f88fed4_5_133"/>
          <p:cNvSpPr>
            <a:spLocks noGrp="1"/>
          </p:cNvSpPr>
          <p:nvPr>
            <p:ph type="pic" idx="2"/>
          </p:nvPr>
        </p:nvSpPr>
        <p:spPr>
          <a:xfrm>
            <a:off x="5029200" y="304799"/>
            <a:ext cx="6858000" cy="5905501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g2ce3f88fed4_5_133"/>
          <p:cNvSpPr txBox="1">
            <a:spLocks noGrp="1"/>
          </p:cNvSpPr>
          <p:nvPr>
            <p:ph type="body" idx="1"/>
          </p:nvPr>
        </p:nvSpPr>
        <p:spPr>
          <a:xfrm>
            <a:off x="304800" y="2181224"/>
            <a:ext cx="41529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  <p15:guide id="2" orient="horz" pos="136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hank You">
  <p:cSld name="1_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e3f88fed4_5_137"/>
          <p:cNvSpPr txBox="1"/>
          <p:nvPr/>
        </p:nvSpPr>
        <p:spPr>
          <a:xfrm>
            <a:off x="133351" y="1738406"/>
            <a:ext cx="841375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46300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lay"/>
              <a:buNone/>
            </a:pPr>
            <a:r>
              <a:rPr lang="en-US" sz="66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Thank you!</a:t>
            </a:r>
            <a:endParaRPr sz="66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6" name="Google Shape;146;g2ce3f88fed4_5_137"/>
          <p:cNvSpPr txBox="1">
            <a:spLocks noGrp="1"/>
          </p:cNvSpPr>
          <p:nvPr>
            <p:ph type="body" idx="1"/>
          </p:nvPr>
        </p:nvSpPr>
        <p:spPr>
          <a:xfrm>
            <a:off x="431800" y="3361076"/>
            <a:ext cx="3429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g2ce3f88fed4_5_137"/>
          <p:cNvSpPr txBox="1">
            <a:spLocks noGrp="1"/>
          </p:cNvSpPr>
          <p:nvPr>
            <p:ph type="body" idx="2"/>
          </p:nvPr>
        </p:nvSpPr>
        <p:spPr>
          <a:xfrm>
            <a:off x="431800" y="3835400"/>
            <a:ext cx="3429000" cy="112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g2ce3f88fed4_5_137"/>
          <p:cNvSpPr txBox="1">
            <a:spLocks noGrp="1"/>
          </p:cNvSpPr>
          <p:nvPr>
            <p:ph type="body" idx="3"/>
          </p:nvPr>
        </p:nvSpPr>
        <p:spPr>
          <a:xfrm>
            <a:off x="4075949" y="3361076"/>
            <a:ext cx="3429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g2ce3f88fed4_5_137"/>
          <p:cNvSpPr txBox="1">
            <a:spLocks noGrp="1"/>
          </p:cNvSpPr>
          <p:nvPr>
            <p:ph type="body" idx="4"/>
          </p:nvPr>
        </p:nvSpPr>
        <p:spPr>
          <a:xfrm>
            <a:off x="7720100" y="3361076"/>
            <a:ext cx="3429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2ce3f88fed4_5_137"/>
          <p:cNvSpPr txBox="1">
            <a:spLocks noGrp="1"/>
          </p:cNvSpPr>
          <p:nvPr>
            <p:ph type="body" idx="5"/>
          </p:nvPr>
        </p:nvSpPr>
        <p:spPr>
          <a:xfrm>
            <a:off x="4075949" y="3835400"/>
            <a:ext cx="3429000" cy="112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g2ce3f88fed4_5_137"/>
          <p:cNvSpPr txBox="1">
            <a:spLocks noGrp="1"/>
          </p:cNvSpPr>
          <p:nvPr>
            <p:ph type="body" idx="6"/>
          </p:nvPr>
        </p:nvSpPr>
        <p:spPr>
          <a:xfrm>
            <a:off x="7720100" y="3835400"/>
            <a:ext cx="3429000" cy="112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2ce3f88fed4_5_137"/>
          <p:cNvSpPr txBox="1">
            <a:spLocks noGrp="1"/>
          </p:cNvSpPr>
          <p:nvPr>
            <p:ph type="title"/>
          </p:nvPr>
        </p:nvSpPr>
        <p:spPr>
          <a:xfrm>
            <a:off x="0" y="-660868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Play"/>
              <a:buNone/>
              <a:defRPr>
                <a:solidFill>
                  <a:srgbClr val="595959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VERTICAL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ce3f88fed4_5_15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2ce3f88fed4_5_150"/>
          <p:cNvSpPr txBox="1">
            <a:spLocks noGrp="1"/>
          </p:cNvSpPr>
          <p:nvPr>
            <p:ph type="body" idx="1"/>
          </p:nvPr>
        </p:nvSpPr>
        <p:spPr>
          <a:xfrm rot="5400000">
            <a:off x="3733800" y="-1943100"/>
            <a:ext cx="4724400" cy="1158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VERTICAL_TITLE_AND_VERTICAL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e3f88fed4_5_153"/>
          <p:cNvSpPr txBox="1">
            <a:spLocks noGrp="1"/>
          </p:cNvSpPr>
          <p:nvPr>
            <p:ph type="title"/>
          </p:nvPr>
        </p:nvSpPr>
        <p:spPr>
          <a:xfrm rot="5400000">
            <a:off x="7666831" y="1896269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2ce3f88fed4_5_153"/>
          <p:cNvSpPr txBox="1">
            <a:spLocks noGrp="1"/>
          </p:cNvSpPr>
          <p:nvPr>
            <p:ph type="body" idx="1"/>
          </p:nvPr>
        </p:nvSpPr>
        <p:spPr>
          <a:xfrm rot="5400000">
            <a:off x="1485901" y="-876301"/>
            <a:ext cx="5905499" cy="82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of Template">
  <p:cSld name="End of Templat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e3f88fed4_5_156"/>
          <p:cNvSpPr txBox="1"/>
          <p:nvPr/>
        </p:nvSpPr>
        <p:spPr>
          <a:xfrm>
            <a:off x="3486150" y="2418081"/>
            <a:ext cx="7785100" cy="202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Do not use layouts after this slide.</a:t>
            </a:r>
            <a:br>
              <a:rPr lang="en-US" sz="66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24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They are not part of the official template.</a:t>
            </a:r>
            <a:endParaRPr sz="66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64" name="Google Shape;164;g2ce3f88fed4_5_156" descr="Stop sig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7250" y="2114549"/>
            <a:ext cx="2628900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ce3f88fed4_5_2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lk-In">
  <p:cSld name="Walk-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ce3f88fed4_5_36"/>
          <p:cNvSpPr txBox="1">
            <a:spLocks noGrp="1"/>
          </p:cNvSpPr>
          <p:nvPr>
            <p:ph type="title"/>
          </p:nvPr>
        </p:nvSpPr>
        <p:spPr>
          <a:xfrm>
            <a:off x="0" y="-660400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Play"/>
              <a:buNone/>
              <a:defRPr sz="3600">
                <a:solidFill>
                  <a:srgbClr val="595959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g2ce3f88fed4_5_36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485900"/>
            <a:ext cx="3694113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r>
              <a:rPr lang="en-US" dirty="0"/>
              <a:t>2024.08.30 </a:t>
            </a:r>
            <a:r>
              <a:rPr lang="ko-KR" altLang="en-US" dirty="0"/>
              <a:t>제 </a:t>
            </a:r>
            <a:r>
              <a:rPr lang="en-US" altLang="ko-KR" dirty="0"/>
              <a:t>1</a:t>
            </a:r>
            <a:r>
              <a:rPr lang="ko-KR" altLang="en-US" dirty="0"/>
              <a:t>회 </a:t>
            </a:r>
            <a:r>
              <a:rPr lang="en-US" altLang="ko-KR" dirty="0" err="1"/>
              <a:t>MeetUp</a:t>
            </a:r>
            <a:endParaRPr dirty="0"/>
          </a:p>
        </p:txBody>
      </p:sp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2E440E32-C2D2-AB28-3B11-D72231754B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1" y="2093673"/>
            <a:ext cx="6685201" cy="108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76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Two Speakers">
  <p:cSld name="Title Slide - Two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ce3f88fed4_5_40"/>
          <p:cNvSpPr txBox="1">
            <a:spLocks noGrp="1"/>
          </p:cNvSpPr>
          <p:nvPr>
            <p:ph type="subTitle" idx="1"/>
          </p:nvPr>
        </p:nvSpPr>
        <p:spPr>
          <a:xfrm>
            <a:off x="322916" y="1990726"/>
            <a:ext cx="827432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" name="Google Shape;48;g2ce3f88fed4_5_40"/>
          <p:cNvSpPr txBox="1">
            <a:spLocks noGrp="1"/>
          </p:cNvSpPr>
          <p:nvPr>
            <p:ph type="title"/>
          </p:nvPr>
        </p:nvSpPr>
        <p:spPr>
          <a:xfrm>
            <a:off x="322916" y="240030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g2ce3f88fed4_5_40"/>
          <p:cNvSpPr txBox="1">
            <a:spLocks noGrp="1"/>
          </p:cNvSpPr>
          <p:nvPr>
            <p:ph type="body" idx="2"/>
          </p:nvPr>
        </p:nvSpPr>
        <p:spPr>
          <a:xfrm>
            <a:off x="322916" y="4692846"/>
            <a:ext cx="3702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 cap="none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g2ce3f88fed4_5_40"/>
          <p:cNvSpPr txBox="1">
            <a:spLocks noGrp="1"/>
          </p:cNvSpPr>
          <p:nvPr>
            <p:ph type="body" idx="3"/>
          </p:nvPr>
        </p:nvSpPr>
        <p:spPr>
          <a:xfrm>
            <a:off x="322916" y="1492893"/>
            <a:ext cx="349250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g2ce3f88fed4_5_40"/>
          <p:cNvSpPr txBox="1">
            <a:spLocks noGrp="1"/>
          </p:cNvSpPr>
          <p:nvPr>
            <p:ph type="body" idx="4"/>
          </p:nvPr>
        </p:nvSpPr>
        <p:spPr>
          <a:xfrm>
            <a:off x="322916" y="5066907"/>
            <a:ext cx="370232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g2ce3f88fed4_5_40"/>
          <p:cNvSpPr txBox="1">
            <a:spLocks noGrp="1"/>
          </p:cNvSpPr>
          <p:nvPr>
            <p:ph type="body" idx="5"/>
          </p:nvPr>
        </p:nvSpPr>
        <p:spPr>
          <a:xfrm>
            <a:off x="4456766" y="4692846"/>
            <a:ext cx="3702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g2ce3f88fed4_5_40"/>
          <p:cNvSpPr txBox="1">
            <a:spLocks noGrp="1"/>
          </p:cNvSpPr>
          <p:nvPr>
            <p:ph type="body" idx="6"/>
          </p:nvPr>
        </p:nvSpPr>
        <p:spPr>
          <a:xfrm>
            <a:off x="4456766" y="5066907"/>
            <a:ext cx="370232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2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ce3f88fed4_5_48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g2ce3f88fed4_5_4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ce3f88fed4_5_5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g2ce3f88fed4_5_53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ed Content">
  <p:cSld name="Title and Bullete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ce3f88fed4_5_5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2ce3f88fed4_5_56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">
  <p:cSld name="Title, Subtitle,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ce3f88fed4_5_59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g2ce3f88fed4_5_59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1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g2ce3f88fed4_5_59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  <p15:guide id="3" orient="horz" pos="1272">
          <p15:clr>
            <a:srgbClr val="9FCC3B"/>
          </p15:clr>
        </p15:guide>
        <p15:guide id="4" orient="horz" pos="10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g2ce3f88fed4_5_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sz="4000" b="1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g2ce3f88fed4_5_0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marR="0" lvl="0" indent="-38862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Play"/>
              <a:buChar char="•"/>
              <a:defRPr sz="2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6576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Char char="–"/>
              <a:defRPr sz="2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 dirty="0"/>
          </a:p>
        </p:txBody>
      </p:sp>
      <p:sp>
        <p:nvSpPr>
          <p:cNvPr id="9" name="Google Shape;9;g2ce3f88fed4_5_0"/>
          <p:cNvSpPr txBox="1">
            <a:spLocks noGrp="1"/>
          </p:cNvSpPr>
          <p:nvPr>
            <p:ph type="dt" idx="10"/>
          </p:nvPr>
        </p:nvSpPr>
        <p:spPr>
          <a:xfrm>
            <a:off x="838200" y="69659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 lang="en-KR" dirty="0"/>
          </a:p>
        </p:txBody>
      </p:sp>
      <p:sp>
        <p:nvSpPr>
          <p:cNvPr id="10" name="Google Shape;10;g2ce3f88fed4_5_0"/>
          <p:cNvSpPr txBox="1">
            <a:spLocks noGrp="1"/>
          </p:cNvSpPr>
          <p:nvPr>
            <p:ph type="ftr" idx="11"/>
          </p:nvPr>
        </p:nvSpPr>
        <p:spPr>
          <a:xfrm>
            <a:off x="4038600" y="69659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 lang="en-KR" dirty="0"/>
          </a:p>
        </p:txBody>
      </p:sp>
      <p:sp>
        <p:nvSpPr>
          <p:cNvPr id="11" name="Google Shape;11;g2ce3f88fed4_5_0"/>
          <p:cNvSpPr txBox="1">
            <a:spLocks noGrp="1"/>
          </p:cNvSpPr>
          <p:nvPr>
            <p:ph type="sldNum" idx="12"/>
          </p:nvPr>
        </p:nvSpPr>
        <p:spPr>
          <a:xfrm>
            <a:off x="8610600" y="69659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Google Shape;13;g2ce3f88fed4_5_0"/>
          <p:cNvSpPr txBox="1"/>
          <p:nvPr/>
        </p:nvSpPr>
        <p:spPr>
          <a:xfrm>
            <a:off x="83820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rPr>
              <a:t>© 2024, Datadog Korea User Group. All rights reserved.</a:t>
            </a:r>
            <a:endParaRPr sz="1400" b="0" i="0" u="none" strike="noStrike" cap="none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  <a:sym typeface="Arial"/>
            </a:endParaRPr>
          </a:p>
        </p:txBody>
      </p:sp>
      <p:pic>
        <p:nvPicPr>
          <p:cNvPr id="3" name="Picture 2" descr="A white dog with a black background&#10;&#10;Description automatically generated">
            <a:extLst>
              <a:ext uri="{FF2B5EF4-FFF2-40B4-BE49-F238E27FC236}">
                <a16:creationId xmlns:a16="http://schemas.microsoft.com/office/drawing/2014/main" id="{D85E31EF-8C6B-2DAB-3D49-64DCEE736A38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254000" y="6350714"/>
            <a:ext cx="360000" cy="3600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8" r:id="rId4"/>
    <p:sldLayoutId id="2147483659" r:id="rId5"/>
    <p:sldLayoutId id="2147483660" r:id="rId6"/>
    <p:sldLayoutId id="2147483662" r:id="rId7"/>
    <p:sldLayoutId id="2147483663" r:id="rId8"/>
    <p:sldLayoutId id="2147483664" r:id="rId9"/>
    <p:sldLayoutId id="2147483665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ple SD Gothic Neo" panose="02000300000000000000" pitchFamily="2" charset="-127"/>
          <a:ea typeface="Apple SD Gothic Neo" panose="02000300000000000000" pitchFamily="2" charset="-127"/>
          <a:cs typeface="Pretendard" panose="02000503000000020004" pitchFamily="2" charset="-127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ple SD Gothic Neo" panose="02000300000000000000" pitchFamily="2" charset="-127"/>
          <a:ea typeface="Apple SD Gothic Neo" panose="02000300000000000000" pitchFamily="2" charset="-127"/>
          <a:cs typeface="Pretendard" panose="02000503000000020004" pitchFamily="2" charset="-127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>
          <p15:clr>
            <a:srgbClr val="F26B43"/>
          </p15:clr>
        </p15:guide>
        <p15:guide id="2" orient="horz" pos="3912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jp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microsoft.com/office/2007/relationships/hdphoto" Target="../media/hdphoto5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microsoft.com/office/2007/relationships/hdphoto" Target="../media/hdphoto3.wdp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72.pn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6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microsoft.com/office/2007/relationships/hdphoto" Target="../media/hdphoto10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png"/><Relationship Id="rId5" Type="http://schemas.microsoft.com/office/2007/relationships/hdphoto" Target="../media/hdphoto9.wdp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1.wdp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3.jpg"/><Relationship Id="rId7" Type="http://schemas.microsoft.com/office/2007/relationships/hdphoto" Target="../media/hdphoto5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82.png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89279C-CD0E-7ADD-342F-8A4D9AD62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7D981-02D8-E660-70F3-3BDCC5F30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267" y="1502834"/>
            <a:ext cx="5492700" cy="424691"/>
          </a:xfrm>
        </p:spPr>
        <p:txBody>
          <a:bodyPr/>
          <a:lstStyle/>
          <a:p>
            <a:r>
              <a:rPr lang="en-US" altLang="ko-KR" sz="1800" dirty="0"/>
              <a:t>2025.02.21</a:t>
            </a:r>
            <a:r>
              <a:rPr lang="ko-KR" altLang="en-US" sz="1800" dirty="0"/>
              <a:t> 제 </a:t>
            </a:r>
            <a:r>
              <a:rPr lang="en-US" altLang="ko-KR" sz="1800" dirty="0"/>
              <a:t>4</a:t>
            </a:r>
            <a:r>
              <a:rPr lang="ko-KR" altLang="en-US" sz="1800" dirty="0"/>
              <a:t> 회 </a:t>
            </a:r>
            <a:r>
              <a:rPr lang="en-US" altLang="ko-KR" sz="1800" dirty="0"/>
              <a:t>Meet Up </a:t>
            </a:r>
            <a:r>
              <a:rPr lang="en-US" altLang="ko-KR" sz="1800" i="1" dirty="0"/>
              <a:t>19:00 </a:t>
            </a:r>
            <a:r>
              <a:rPr lang="ko-KR" altLang="en-US" sz="1800" i="1" dirty="0"/>
              <a:t>시작예정</a:t>
            </a:r>
            <a:endParaRPr lang="en-KR" sz="1800" i="1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DFB36D6-1C65-4D37-4896-69FE3B9ED821}"/>
              </a:ext>
            </a:extLst>
          </p:cNvPr>
          <p:cNvSpPr txBox="1">
            <a:spLocks/>
          </p:cNvSpPr>
          <p:nvPr/>
        </p:nvSpPr>
        <p:spPr>
          <a:xfrm>
            <a:off x="440267" y="4219532"/>
            <a:ext cx="6089322" cy="14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Play"/>
              <a:buNone/>
              <a:defRPr sz="12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marR="0" lvl="1" indent="-331469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–"/>
              <a:defRPr sz="2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r>
              <a:rPr lang="ko-KR" altLang="en-US" sz="1800" dirty="0" err="1"/>
              <a:t>데린이의</a:t>
            </a:r>
            <a:r>
              <a:rPr lang="ko-KR" altLang="en-US" sz="1800" dirty="0"/>
              <a:t> 데이터센터 </a:t>
            </a:r>
            <a:r>
              <a:rPr lang="en-US" altLang="ko-KR" sz="1800" dirty="0"/>
              <a:t>Datadog </a:t>
            </a:r>
            <a:r>
              <a:rPr lang="ko-KR" altLang="en-US" sz="1800" dirty="0"/>
              <a:t>구성하기</a:t>
            </a:r>
            <a:endParaRPr lang="en-US" altLang="ko-KR" sz="1800" dirty="0"/>
          </a:p>
          <a:p>
            <a:endParaRPr lang="en-US" sz="1800" dirty="0"/>
          </a:p>
          <a:p>
            <a:r>
              <a:rPr lang="en-US" altLang="ko-KR" sz="1800" b="0" dirty="0"/>
              <a:t>CJ</a:t>
            </a:r>
            <a:r>
              <a:rPr lang="ko-KR" altLang="en-US" sz="1800" b="0" dirty="0" err="1"/>
              <a:t>올리브네트웍스</a:t>
            </a:r>
            <a:r>
              <a:rPr lang="ko-KR" altLang="en-US" sz="1800" b="0" dirty="0"/>
              <a:t> </a:t>
            </a:r>
            <a:r>
              <a:rPr lang="en-US" altLang="ko-KR" sz="1800" b="0" dirty="0"/>
              <a:t>Infra Modernization</a:t>
            </a:r>
            <a:r>
              <a:rPr lang="ko-KR" altLang="en-US" sz="1800" b="0" dirty="0"/>
              <a:t>팀</a:t>
            </a:r>
            <a:endParaRPr lang="en-US" altLang="ko-KR" sz="1800" b="0" dirty="0"/>
          </a:p>
          <a:p>
            <a:r>
              <a:rPr lang="ko-KR" altLang="en-US" sz="1800" b="0" dirty="0"/>
              <a:t>송 규 동</a:t>
            </a:r>
            <a:endParaRPr lang="en-US" altLang="ko-KR" sz="1800" b="0" dirty="0"/>
          </a:p>
        </p:txBody>
      </p:sp>
    </p:spTree>
    <p:extLst>
      <p:ext uri="{BB962C8B-B14F-4D97-AF65-F5344CB8AC3E}">
        <p14:creationId xmlns:p14="http://schemas.microsoft.com/office/powerpoint/2010/main" val="83217952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43204772-ED37-7168-FFE4-EE18236D4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BF5AE8B-E0BD-521E-D254-A9B93CFE9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9409" r="1149" b="1097"/>
          <a:stretch/>
        </p:blipFill>
        <p:spPr bwMode="auto">
          <a:xfrm>
            <a:off x="4381890" y="1214658"/>
            <a:ext cx="4009755" cy="507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7" name="Google Shape;517;g2ce3f88fed4_5_707">
            <a:extLst>
              <a:ext uri="{FF2B5EF4-FFF2-40B4-BE49-F238E27FC236}">
                <a16:creationId xmlns:a16="http://schemas.microsoft.com/office/drawing/2014/main" id="{8F7B2429-BF3B-BFB2-2A6D-ADDE8F0974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altLang="ko-KR" dirty="0">
                <a:cs typeface="Pretendard" panose="02000503000000020004" pitchFamily="2" charset="-127"/>
              </a:rPr>
              <a:t>IDC</a:t>
            </a:r>
            <a:r>
              <a:rPr lang="ko-KR" altLang="en-US" dirty="0">
                <a:cs typeface="Pretendard" panose="02000503000000020004" pitchFamily="2" charset="-127"/>
              </a:rPr>
              <a:t>에서는 어떤 일을 하나요</a:t>
            </a:r>
            <a:r>
              <a:rPr lang="en-US" altLang="ko-KR" dirty="0">
                <a:cs typeface="Pretendard" panose="02000503000000020004" pitchFamily="2" charset="-127"/>
              </a:rPr>
              <a:t>?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pic>
        <p:nvPicPr>
          <p:cNvPr id="2" name="Google Shape;434;p44">
            <a:extLst>
              <a:ext uri="{FF2B5EF4-FFF2-40B4-BE49-F238E27FC236}">
                <a16:creationId xmlns:a16="http://schemas.microsoft.com/office/drawing/2014/main" id="{2AC06195-A794-3F02-E584-16C660BD5D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36" b="91295" l="9840" r="89703">
                        <a14:foregroundMark x1="49428" y1="8036" x2="49428" y2="8036"/>
                        <a14:foregroundMark x1="54233" y1="91295" x2="54233" y2="912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0525" flipH="1">
            <a:off x="5733048" y="1274822"/>
            <a:ext cx="2503026" cy="2483064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C4E0E12-1391-A10F-445B-B87885EB2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688" y="3533611"/>
            <a:ext cx="138391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8987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5214DA9F-43C4-C6A3-2C22-F386225F3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ce3f88fed4_5_707">
            <a:extLst>
              <a:ext uri="{FF2B5EF4-FFF2-40B4-BE49-F238E27FC236}">
                <a16:creationId xmlns:a16="http://schemas.microsoft.com/office/drawing/2014/main" id="{C02F4DDF-2EFE-D40A-1759-DFB234F077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altLang="ko-KR" dirty="0">
                <a:cs typeface="Pretendard" panose="02000503000000020004" pitchFamily="2" charset="-127"/>
              </a:rPr>
              <a:t>IDC</a:t>
            </a:r>
            <a:r>
              <a:rPr lang="ko-KR" altLang="en-US" dirty="0">
                <a:cs typeface="Pretendard" panose="02000503000000020004" pitchFamily="2" charset="-127"/>
              </a:rPr>
              <a:t>에서는 어떤 일을 하나요</a:t>
            </a:r>
            <a:r>
              <a:rPr lang="en-US" altLang="ko-KR" dirty="0">
                <a:cs typeface="Pretendard" panose="02000503000000020004" pitchFamily="2" charset="-127"/>
              </a:rPr>
              <a:t>?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pic>
        <p:nvPicPr>
          <p:cNvPr id="12290" name="Picture 2" descr="브이리지 | 서버 다운 예방법">
            <a:extLst>
              <a:ext uri="{FF2B5EF4-FFF2-40B4-BE49-F238E27FC236}">
                <a16:creationId xmlns:a16="http://schemas.microsoft.com/office/drawing/2014/main" id="{265C7FDC-23EC-0BA8-1460-FAA8F9513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56806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79930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21A22EEB-9323-869F-4699-319531C0C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ce3f88fed4_5_707">
            <a:extLst>
              <a:ext uri="{FF2B5EF4-FFF2-40B4-BE49-F238E27FC236}">
                <a16:creationId xmlns:a16="http://schemas.microsoft.com/office/drawing/2014/main" id="{CBA7CFCB-C7F6-8B44-0452-1065157EFD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altLang="ko-KR" dirty="0">
                <a:cs typeface="Pretendard" panose="02000503000000020004" pitchFamily="2" charset="-127"/>
              </a:rPr>
              <a:t>IDC</a:t>
            </a:r>
            <a:r>
              <a:rPr lang="ko-KR" altLang="en-US" dirty="0">
                <a:cs typeface="Pretendard" panose="02000503000000020004" pitchFamily="2" charset="-127"/>
              </a:rPr>
              <a:t>에서는 어떤 일을 하나요</a:t>
            </a:r>
            <a:r>
              <a:rPr lang="en-US" altLang="ko-KR" dirty="0">
                <a:cs typeface="Pretendard" panose="02000503000000020004" pitchFamily="2" charset="-127"/>
              </a:rPr>
              <a:t>?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45CE3F1-A514-CF42-1458-6A11C035D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4" y="1491851"/>
            <a:ext cx="6023728" cy="4259497"/>
          </a:xfrm>
          <a:prstGeom prst="rect">
            <a:avLst/>
          </a:prstGeom>
        </p:spPr>
      </p:pic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5BA2B70B-9C48-AB25-C9C6-9D013E4EB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647016"/>
              </p:ext>
            </p:extLst>
          </p:nvPr>
        </p:nvGraphicFramePr>
        <p:xfrm>
          <a:off x="6909845" y="1234910"/>
          <a:ext cx="4515392" cy="490871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55604">
                  <a:extLst>
                    <a:ext uri="{9D8B030D-6E8A-4147-A177-3AD203B41FA5}">
                      <a16:colId xmlns:a16="http://schemas.microsoft.com/office/drawing/2014/main" val="764179321"/>
                    </a:ext>
                  </a:extLst>
                </a:gridCol>
                <a:gridCol w="1702255">
                  <a:extLst>
                    <a:ext uri="{9D8B030D-6E8A-4147-A177-3AD203B41FA5}">
                      <a16:colId xmlns:a16="http://schemas.microsoft.com/office/drawing/2014/main" val="966497253"/>
                    </a:ext>
                  </a:extLst>
                </a:gridCol>
                <a:gridCol w="555278">
                  <a:extLst>
                    <a:ext uri="{9D8B030D-6E8A-4147-A177-3AD203B41FA5}">
                      <a16:colId xmlns:a16="http://schemas.microsoft.com/office/drawing/2014/main" val="3749569631"/>
                    </a:ext>
                  </a:extLst>
                </a:gridCol>
                <a:gridCol w="1702255">
                  <a:extLst>
                    <a:ext uri="{9D8B030D-6E8A-4147-A177-3AD203B41FA5}">
                      <a16:colId xmlns:a16="http://schemas.microsoft.com/office/drawing/2014/main" val="2111533847"/>
                    </a:ext>
                  </a:extLst>
                </a:gridCol>
              </a:tblGrid>
              <a:tr h="490871"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구성 </a:t>
                      </a:r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  <a:cs typeface="+mn-cs"/>
                        </a:rPr>
                        <a:t>요소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kern="1200" dirty="0">
                        <a:solidFill>
                          <a:schemeClr val="tx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kern="1200" dirty="0">
                        <a:solidFill>
                          <a:schemeClr val="tx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1" kern="1200" dirty="0">
                        <a:solidFill>
                          <a:schemeClr val="tx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4268377"/>
                  </a:ext>
                </a:extLst>
              </a:tr>
              <a:tr h="4908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2AD0C6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1</a:t>
                      </a:r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Fan Module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2AD0C6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10</a:t>
                      </a:r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err="1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PCIe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 Slots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1222098"/>
                  </a:ext>
                </a:extLst>
              </a:tr>
              <a:tr h="4908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2AD0C6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2</a:t>
                      </a:r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Storage Battery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2AD0C6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11</a:t>
                      </a:r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aseline="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Bay for</a:t>
                      </a:r>
                    </a:p>
                    <a:p>
                      <a:pPr algn="ctr" latinLnBrk="1"/>
                      <a:r>
                        <a:rPr lang="en-US" altLang="ko-KR" sz="1200" baseline="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Network Adapter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9441125"/>
                  </a:ext>
                </a:extLst>
              </a:tr>
              <a:tr h="4908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2AD0C6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3</a:t>
                      </a:r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Socket for Processor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2AD0C6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12</a:t>
                      </a:r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Embedded SATA</a:t>
                      </a: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Controller Ports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5266184"/>
                  </a:ext>
                </a:extLst>
              </a:tr>
              <a:tr h="4908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2AD0C6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4</a:t>
                      </a:r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err="1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MicroSD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 Card Slot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2AD0C6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13</a:t>
                      </a:r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DIMM</a:t>
                      </a:r>
                      <a:r>
                        <a:rPr lang="en-US" altLang="ko-KR" sz="1200" baseline="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 Slots</a:t>
                      </a:r>
                    </a:p>
                    <a:p>
                      <a:pPr algn="ctr" latinLnBrk="1"/>
                      <a:r>
                        <a:rPr lang="en-US" altLang="ko-KR" sz="1200" baseline="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for Memory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3000661"/>
                  </a:ext>
                </a:extLst>
              </a:tr>
              <a:tr h="4908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2AD0C6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5</a:t>
                      </a:r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USB 3.0 Connector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837538"/>
                  </a:ext>
                </a:extLst>
              </a:tr>
              <a:tr h="4908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2AD0C6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6</a:t>
                      </a:r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Slots for HBA</a:t>
                      </a: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(Host Bus Adapter)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4169157"/>
                  </a:ext>
                </a:extLst>
              </a:tr>
              <a:tr h="4908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2AD0C6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7</a:t>
                      </a:r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Power</a:t>
                      </a:r>
                      <a:r>
                        <a:rPr lang="en-US" altLang="ko-KR" sz="1200" baseline="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 Supply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8498825"/>
                  </a:ext>
                </a:extLst>
              </a:tr>
              <a:tr h="4908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2AD0C6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8</a:t>
                      </a:r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err="1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PCIe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 Slots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604741"/>
                  </a:ext>
                </a:extLst>
              </a:tr>
              <a:tr h="4908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2AD0C6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9</a:t>
                      </a:r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pc="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Embedded</a:t>
                      </a:r>
                      <a:endParaRPr lang="en-US" altLang="ko-KR" sz="1200" spc="0" baseline="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  <a:p>
                      <a:pPr algn="ctr" latinLnBrk="1"/>
                      <a:r>
                        <a:rPr lang="en-US" altLang="ko-KR" sz="1200" spc="0" baseline="0" dirty="0">
                          <a:solidFill>
                            <a:schemeClr val="bg1"/>
                          </a:solidFill>
                          <a:latin typeface="CJ ONLYONE NEW 본문 Regular" panose="00000500000000000000" pitchFamily="2" charset="-127"/>
                          <a:ea typeface="CJ ONLYONE NEW 본문 Regular" panose="00000500000000000000" pitchFamily="2" charset="-127"/>
                        </a:rPr>
                        <a:t>Network Adapter</a:t>
                      </a:r>
                      <a:endParaRPr lang="ko-KR" altLang="en-US" sz="1200" spc="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rgbClr val="2AD0C6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CJ ONLYONE NEW 본문 Regular" panose="00000500000000000000" pitchFamily="2" charset="-127"/>
                        <a:ea typeface="CJ ONLYONE NEW 본문 Regular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8309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012035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C8833923-B4DD-8094-343D-A8D50BBDC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실외, 하늘, 도시이(가) 표시된 사진&#10;&#10;자동 생성된 설명">
            <a:extLst>
              <a:ext uri="{FF2B5EF4-FFF2-40B4-BE49-F238E27FC236}">
                <a16:creationId xmlns:a16="http://schemas.microsoft.com/office/drawing/2014/main" id="{C3F777E5-21D9-DD73-3971-41E2D24ED5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r="5008" b="3"/>
          <a:stretch/>
        </p:blipFill>
        <p:spPr>
          <a:xfrm>
            <a:off x="7901260" y="2727729"/>
            <a:ext cx="3779590" cy="3638237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5" name="그림 4" descr="텍스트, 실내, 바닥, 컴퓨터이(가) 표시된 사진&#10;&#10;자동 생성된 설명">
            <a:extLst>
              <a:ext uri="{FF2B5EF4-FFF2-40B4-BE49-F238E27FC236}">
                <a16:creationId xmlns:a16="http://schemas.microsoft.com/office/drawing/2014/main" id="{E20CFAAF-EE86-1991-472E-567A8FD690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1" r="12623" b="4"/>
          <a:stretch/>
        </p:blipFill>
        <p:spPr>
          <a:xfrm>
            <a:off x="6271743" y="1143000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4F64AF9-52E7-657C-7AE5-52D339A3BAE8}"/>
              </a:ext>
            </a:extLst>
          </p:cNvPr>
          <p:cNvSpPr/>
          <p:nvPr/>
        </p:nvSpPr>
        <p:spPr>
          <a:xfrm>
            <a:off x="423084" y="1143000"/>
            <a:ext cx="11257766" cy="5707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endParaRPr lang="en-US" altLang="ko-KR" sz="2800" dirty="0">
              <a:solidFill>
                <a:schemeClr val="bg1"/>
              </a:solidFill>
              <a:latin typeface="CJ ONLYONE NEW 본문 Regular" panose="00000500000000000000" pitchFamily="2" charset="-127"/>
              <a:ea typeface="CJ ONLYONE NEW 본문 Regular" panose="00000500000000000000" pitchFamily="2" charset="-127"/>
            </a:endParaRPr>
          </a:p>
          <a:p>
            <a:r>
              <a:rPr lang="ko-KR" altLang="en-US" sz="2800" b="1" dirty="0" err="1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온프레미스</a:t>
            </a:r>
            <a:r>
              <a:rPr lang="en-US" altLang="ko-KR" sz="2800" b="1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(On-premises)</a:t>
            </a:r>
            <a:b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</a:b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온사이트</a:t>
            </a:r>
            <a: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(On-site)</a:t>
            </a: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에서 </a:t>
            </a:r>
            <a:r>
              <a:rPr lang="ko-KR" altLang="en-US" sz="2000" dirty="0" err="1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호스팅되는</a:t>
            </a: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 </a:t>
            </a:r>
            <a:endParaRPr lang="en-US" altLang="ko-KR" sz="2000" dirty="0">
              <a:solidFill>
                <a:schemeClr val="bg1"/>
              </a:solidFill>
              <a:latin typeface="CJ ONLYONE NEW 본문 Regular" panose="00000500000000000000" pitchFamily="2" charset="-127"/>
              <a:ea typeface="CJ ONLYONE NEW 본문 Regular" panose="00000500000000000000" pitchFamily="2" charset="-127"/>
            </a:endParaRPr>
          </a:p>
          <a:p>
            <a: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IT </a:t>
            </a: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인프라 하드웨어 및 소프트웨어 어플리케이션</a:t>
            </a:r>
            <a:endParaRPr lang="en-US" altLang="ko-KR" sz="2000" dirty="0">
              <a:solidFill>
                <a:schemeClr val="bg1"/>
              </a:solidFill>
              <a:latin typeface="CJ ONLYONE NEW 본문 Regular" panose="00000500000000000000" pitchFamily="2" charset="-127"/>
              <a:ea typeface="CJ ONLYONE NEW 본문 Regular" panose="00000500000000000000" pitchFamily="2" charset="-127"/>
            </a:endParaRPr>
          </a:p>
          <a:p>
            <a:endParaRPr lang="en-US" altLang="ko-KR" sz="1800" dirty="0">
              <a:solidFill>
                <a:schemeClr val="bg1"/>
              </a:solidFill>
              <a:latin typeface="CJ ONLYONE NEW 본문 Regular" panose="00000500000000000000" pitchFamily="2" charset="-127"/>
              <a:ea typeface="CJ ONLYONE NEW 본문 Regular" panose="00000500000000000000" pitchFamily="2" charset="-127"/>
            </a:endParaRPr>
          </a:p>
          <a:p>
            <a:endParaRPr lang="en-US" altLang="ko-KR" sz="1800" dirty="0">
              <a:solidFill>
                <a:schemeClr val="bg1"/>
              </a:solidFill>
              <a:latin typeface="CJ ONLYONE NEW 본문 Regular" panose="00000500000000000000" pitchFamily="2" charset="-127"/>
              <a:ea typeface="CJ ONLYONE NEW 본문 Regular" panose="00000500000000000000" pitchFamily="2" charset="-127"/>
            </a:endParaRPr>
          </a:p>
          <a:p>
            <a:r>
              <a:rPr lang="ko-KR" altLang="en-US" sz="2800" b="1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코로케이션 </a:t>
            </a:r>
            <a:r>
              <a:rPr lang="en-US" altLang="ko-KR" sz="2800" b="1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&amp;</a:t>
            </a:r>
            <a:r>
              <a:rPr lang="ko-KR" altLang="en-US" sz="2800" b="1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 호스팅</a:t>
            </a:r>
            <a:b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</a:br>
            <a: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- </a:t>
            </a: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코로케이션</a:t>
            </a:r>
            <a: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(Co-Location)</a:t>
            </a:r>
            <a:br>
              <a:rPr lang="en-US" altLang="ko-KR" sz="2000" b="1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</a:br>
            <a: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IDC </a:t>
            </a: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공간</a:t>
            </a:r>
            <a: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상면</a:t>
            </a:r>
            <a: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을 임대하여 그 안에 고객이 소유하고 있던 서버를</a:t>
            </a:r>
            <a:b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</a:b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입주시키고</a:t>
            </a:r>
            <a: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위탁 관리</a:t>
            </a:r>
            <a: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유지 보수</a:t>
            </a:r>
            <a: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를 맡기는 형태의 서비스</a:t>
            </a:r>
            <a:br>
              <a:rPr lang="en-US" altLang="ko-KR" sz="18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</a:br>
            <a:br>
              <a:rPr lang="en-US" altLang="ko-KR" sz="18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</a:br>
            <a: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- </a:t>
            </a: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호스팅</a:t>
            </a:r>
            <a: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(Hosting)</a:t>
            </a:r>
            <a:b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</a:br>
            <a: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IDC </a:t>
            </a: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공간</a:t>
            </a:r>
            <a: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상면</a:t>
            </a:r>
            <a: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 뿐만 아니라 서버</a:t>
            </a:r>
            <a: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, </a:t>
            </a: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회선까지 모두 임대하여 위탁 관리를</a:t>
            </a:r>
            <a:br>
              <a:rPr lang="en-US" altLang="ko-KR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</a:br>
            <a:r>
              <a:rPr lang="ko-KR" altLang="en-US" sz="20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맡기고 월 혹은 연 단위 비용을 지불하는 형태의 서비스</a:t>
            </a:r>
            <a:endParaRPr lang="en-US" altLang="ko-KR" sz="2800" dirty="0">
              <a:solidFill>
                <a:schemeClr val="bg1"/>
              </a:solidFill>
              <a:latin typeface="CJ ONLYONE NEW 본문 Regular" panose="00000500000000000000" pitchFamily="2" charset="-127"/>
              <a:ea typeface="CJ ONLYONE NEW 본문 Regular" panose="00000500000000000000" pitchFamily="2" charset="-127"/>
            </a:endParaRPr>
          </a:p>
          <a:p>
            <a:endParaRPr lang="en-US" altLang="ko-KR" sz="1800" dirty="0">
              <a:solidFill>
                <a:schemeClr val="bg1"/>
              </a:solidFill>
              <a:latin typeface="CJ ONLYONE NEW 본문 Regular" panose="00000500000000000000" pitchFamily="2" charset="-127"/>
              <a:ea typeface="CJ ONLYONE NEW 본문 Regular" panose="00000500000000000000" pitchFamily="2" charset="-127"/>
            </a:endParaRPr>
          </a:p>
        </p:txBody>
      </p:sp>
      <p:sp>
        <p:nvSpPr>
          <p:cNvPr id="7" name="Google Shape;517;g2ce3f88fed4_5_707">
            <a:extLst>
              <a:ext uri="{FF2B5EF4-FFF2-40B4-BE49-F238E27FC236}">
                <a16:creationId xmlns:a16="http://schemas.microsoft.com/office/drawing/2014/main" id="{AF8BEB8E-A0C7-E7D7-D898-ACBC0CC9FE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altLang="ko-KR" dirty="0">
                <a:cs typeface="Pretendard" panose="02000503000000020004" pitchFamily="2" charset="-127"/>
              </a:rPr>
              <a:t>IDC</a:t>
            </a:r>
            <a:r>
              <a:rPr lang="ko-KR" altLang="en-US" dirty="0">
                <a:cs typeface="Pretendard" panose="02000503000000020004" pitchFamily="2" charset="-127"/>
              </a:rPr>
              <a:t>에서는 어떤 일을 하나요</a:t>
            </a:r>
            <a:r>
              <a:rPr lang="en-US" altLang="ko-KR" dirty="0">
                <a:cs typeface="Pretendard" panose="02000503000000020004" pitchFamily="2" charset="-127"/>
              </a:rPr>
              <a:t>?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546726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E3B4172B-3043-CD85-F73E-E74F870E2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모서리가 둥근 직사각형 76">
            <a:extLst>
              <a:ext uri="{FF2B5EF4-FFF2-40B4-BE49-F238E27FC236}">
                <a16:creationId xmlns:a16="http://schemas.microsoft.com/office/drawing/2014/main" id="{42C30377-B239-F353-07E8-593A11F7D705}"/>
              </a:ext>
            </a:extLst>
          </p:cNvPr>
          <p:cNvSpPr/>
          <p:nvPr/>
        </p:nvSpPr>
        <p:spPr>
          <a:xfrm>
            <a:off x="8412446" y="2485888"/>
            <a:ext cx="1082174" cy="3306836"/>
          </a:xfrm>
          <a:prstGeom prst="roundRect">
            <a:avLst>
              <a:gd name="adj" fmla="val 4634"/>
            </a:avLst>
          </a:prstGeom>
          <a:solidFill>
            <a:schemeClr val="bg1"/>
          </a:solidFill>
          <a:ln w="31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D877FE8-A5CC-1AF7-7744-1DD2A01B6EFB}"/>
              </a:ext>
            </a:extLst>
          </p:cNvPr>
          <p:cNvGrpSpPr/>
          <p:nvPr/>
        </p:nvGrpSpPr>
        <p:grpSpPr>
          <a:xfrm>
            <a:off x="8390995" y="1512911"/>
            <a:ext cx="1099800" cy="3939952"/>
            <a:chOff x="8025233" y="1429787"/>
            <a:chExt cx="1099800" cy="393995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382D2D-BF04-2CAA-8F63-AD035F367D22}"/>
                </a:ext>
              </a:extLst>
            </p:cNvPr>
            <p:cNvSpPr txBox="1"/>
            <p:nvPr/>
          </p:nvSpPr>
          <p:spPr>
            <a:xfrm>
              <a:off x="8025233" y="1429787"/>
              <a:ext cx="1099800" cy="64698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rgbClr val="020811"/>
                  </a:solidFill>
                  <a:latin typeface="CJ ONLYONE NEW 본문 Regular" panose="00000500000000000000" pitchFamily="2" charset="-127"/>
                  <a:ea typeface="CJ ONLYONE NEW 본문 Regular" panose="00000500000000000000" pitchFamily="2" charset="-127"/>
                </a:rPr>
                <a:t>그룹 </a:t>
              </a:r>
              <a:r>
                <a:rPr lang="en-US" altLang="ko-KR" sz="1600" b="1" dirty="0">
                  <a:solidFill>
                    <a:srgbClr val="020811"/>
                  </a:solidFill>
                  <a:latin typeface="CJ ONLYONE NEW 본문 Regular" panose="00000500000000000000" pitchFamily="2" charset="-127"/>
                  <a:ea typeface="CJ ONLYONE NEW 본문 Regular" panose="00000500000000000000" pitchFamily="2" charset="-127"/>
                </a:rPr>
                <a:t>IT </a:t>
              </a:r>
              <a:r>
                <a:rPr lang="ko-KR" altLang="en-US" sz="1600" b="1" dirty="0">
                  <a:solidFill>
                    <a:srgbClr val="020811"/>
                  </a:solidFill>
                  <a:latin typeface="CJ ONLYONE NEW 본문 Regular" panose="00000500000000000000" pitchFamily="2" charset="-127"/>
                  <a:ea typeface="CJ ONLYONE NEW 본문 Regular" panose="00000500000000000000" pitchFamily="2" charset="-127"/>
                </a:rPr>
                <a:t>서비스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259CB9-32E2-ED9D-713D-AA478881CEE4}"/>
                </a:ext>
              </a:extLst>
            </p:cNvPr>
            <p:cNvSpPr txBox="1"/>
            <p:nvPr/>
          </p:nvSpPr>
          <p:spPr>
            <a:xfrm>
              <a:off x="8218748" y="4045647"/>
              <a:ext cx="723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>
                  <a:solidFill>
                    <a:schemeClr val="bg1"/>
                  </a:solidFill>
                  <a:latin typeface="CJ ONLYONE NEW 본문 Regular" panose="00000500000000000000" pitchFamily="2" charset="-127"/>
                  <a:ea typeface="CJ ONLYONE NEW 본문 Regular" panose="00000500000000000000" pitchFamily="2" charset="-127"/>
                </a:rPr>
                <a:t>제일제당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A9ADBB-056E-B301-4B7D-5582DD218104}"/>
                </a:ext>
              </a:extLst>
            </p:cNvPr>
            <p:cNvSpPr txBox="1"/>
            <p:nvPr/>
          </p:nvSpPr>
          <p:spPr>
            <a:xfrm>
              <a:off x="8269479" y="5092740"/>
              <a:ext cx="723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>
                  <a:solidFill>
                    <a:schemeClr val="bg1"/>
                  </a:solidFill>
                  <a:latin typeface="CJ ONLYONE NEW 본문 Regular" panose="00000500000000000000" pitchFamily="2" charset="-127"/>
                  <a:ea typeface="CJ ONLYONE NEW 본문 Regular" panose="00000500000000000000" pitchFamily="2" charset="-127"/>
                </a:rPr>
                <a:t>대한통운</a:t>
              </a: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340F98AC-E3E6-B2CB-3ED6-47CC283C387A}"/>
              </a:ext>
            </a:extLst>
          </p:cNvPr>
          <p:cNvGrpSpPr/>
          <p:nvPr/>
        </p:nvGrpSpPr>
        <p:grpSpPr>
          <a:xfrm>
            <a:off x="10747662" y="1512911"/>
            <a:ext cx="907279" cy="4738431"/>
            <a:chOff x="10033788" y="1429787"/>
            <a:chExt cx="907279" cy="47384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27A08D-A166-FB6D-4A2B-2B3E1BF6C336}"/>
                </a:ext>
              </a:extLst>
            </p:cNvPr>
            <p:cNvSpPr txBox="1"/>
            <p:nvPr/>
          </p:nvSpPr>
          <p:spPr>
            <a:xfrm>
              <a:off x="10033788" y="1429787"/>
              <a:ext cx="900000" cy="374571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rgbClr val="020811"/>
                  </a:solidFill>
                  <a:latin typeface="CJ ONLYONE NEW 본문 Regular" panose="00000500000000000000" pitchFamily="2" charset="-127"/>
                  <a:ea typeface="CJ ONLYONE NEW 본문 Regular" panose="00000500000000000000" pitchFamily="2" charset="-127"/>
                </a:rPr>
                <a:t>이용자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8C83E1FD-AF5C-8589-CD67-543E673EB8C8}"/>
                </a:ext>
              </a:extLst>
            </p:cNvPr>
            <p:cNvGrpSpPr/>
            <p:nvPr/>
          </p:nvGrpSpPr>
          <p:grpSpPr>
            <a:xfrm>
              <a:off x="10033788" y="2176603"/>
              <a:ext cx="900000" cy="1075333"/>
              <a:chOff x="10033788" y="2176603"/>
              <a:chExt cx="900000" cy="1075333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ACF8798-CE88-A22B-6D71-82E3D1993801}"/>
                  </a:ext>
                </a:extLst>
              </p:cNvPr>
              <p:cNvSpPr txBox="1"/>
              <p:nvPr/>
            </p:nvSpPr>
            <p:spPr>
              <a:xfrm>
                <a:off x="10256803" y="2176603"/>
                <a:ext cx="4539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200" dirty="0"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개인</a:t>
                </a:r>
              </a:p>
            </p:txBody>
          </p:sp>
          <p:pic>
            <p:nvPicPr>
              <p:cNvPr id="26" name="그림 25">
                <a:extLst>
                  <a:ext uri="{FF2B5EF4-FFF2-40B4-BE49-F238E27FC236}">
                    <a16:creationId xmlns:a16="http://schemas.microsoft.com/office/drawing/2014/main" id="{C0865B40-B403-72DB-712F-DB0BC3B26744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33788" y="2531936"/>
                <a:ext cx="900000" cy="72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D635D4EB-E733-F98D-3A95-9DBE3023DC78}"/>
                </a:ext>
              </a:extLst>
            </p:cNvPr>
            <p:cNvGrpSpPr/>
            <p:nvPr/>
          </p:nvGrpSpPr>
          <p:grpSpPr>
            <a:xfrm>
              <a:off x="10040870" y="3621599"/>
              <a:ext cx="900000" cy="1044892"/>
              <a:chOff x="10040870" y="3621599"/>
              <a:chExt cx="900000" cy="1044892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F4756A5-B7A2-23DC-E9C0-58E441714086}"/>
                  </a:ext>
                </a:extLst>
              </p:cNvPr>
              <p:cNvSpPr txBox="1"/>
              <p:nvPr/>
            </p:nvSpPr>
            <p:spPr>
              <a:xfrm>
                <a:off x="10256804" y="3621599"/>
                <a:ext cx="4539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200" dirty="0"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기업</a:t>
                </a:r>
              </a:p>
            </p:txBody>
          </p:sp>
          <p:pic>
            <p:nvPicPr>
              <p:cNvPr id="24" name="그림 23">
                <a:extLst>
                  <a:ext uri="{FF2B5EF4-FFF2-40B4-BE49-F238E27FC236}">
                    <a16:creationId xmlns:a16="http://schemas.microsoft.com/office/drawing/2014/main" id="{27FC43B5-AB2C-31F0-6001-9E576E26A193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40870" y="3946491"/>
                <a:ext cx="900000" cy="72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DA1E7FBC-E41B-F3D6-DEEE-9A5313AAB886}"/>
                </a:ext>
              </a:extLst>
            </p:cNvPr>
            <p:cNvGrpSpPr/>
            <p:nvPr/>
          </p:nvGrpSpPr>
          <p:grpSpPr>
            <a:xfrm>
              <a:off x="10041067" y="5092740"/>
              <a:ext cx="900000" cy="1075478"/>
              <a:chOff x="10041067" y="5092740"/>
              <a:chExt cx="900000" cy="107547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7F3B94F-695B-3D31-7F86-380B2EF7DE20}"/>
                  </a:ext>
                </a:extLst>
              </p:cNvPr>
              <p:cNvSpPr txBox="1"/>
              <p:nvPr/>
            </p:nvSpPr>
            <p:spPr>
              <a:xfrm>
                <a:off x="10256803" y="5092740"/>
                <a:ext cx="4539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200" dirty="0"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기관</a:t>
                </a:r>
              </a:p>
            </p:txBody>
          </p:sp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AFA7CC7E-586F-00EC-432B-9CDFFB95E072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41067" y="5448218"/>
                <a:ext cx="900000" cy="72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</p:grpSp>
      <p:sp>
        <p:nvSpPr>
          <p:cNvPr id="28" name="모서리가 둥근 직사각형 76">
            <a:extLst>
              <a:ext uri="{FF2B5EF4-FFF2-40B4-BE49-F238E27FC236}">
                <a16:creationId xmlns:a16="http://schemas.microsoft.com/office/drawing/2014/main" id="{8DE55DEB-E12F-640A-B90A-F333D256E0D8}"/>
              </a:ext>
            </a:extLst>
          </p:cNvPr>
          <p:cNvSpPr/>
          <p:nvPr/>
        </p:nvSpPr>
        <p:spPr>
          <a:xfrm>
            <a:off x="499661" y="2525776"/>
            <a:ext cx="7290062" cy="3266947"/>
          </a:xfrm>
          <a:prstGeom prst="roundRect">
            <a:avLst>
              <a:gd name="adj" fmla="val 3437"/>
            </a:avLst>
          </a:prstGeom>
          <a:solidFill>
            <a:schemeClr val="bg1"/>
          </a:solidFill>
          <a:ln w="31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421AD2-08F5-1BD2-AAD7-996EC9E28562}"/>
              </a:ext>
            </a:extLst>
          </p:cNvPr>
          <p:cNvSpPr txBox="1"/>
          <p:nvPr/>
        </p:nvSpPr>
        <p:spPr>
          <a:xfrm>
            <a:off x="499662" y="1512913"/>
            <a:ext cx="7290062" cy="374571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02081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데이터센터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445E8218-6E8D-5BD5-E0BF-3A1D8EFF861F}"/>
              </a:ext>
            </a:extLst>
          </p:cNvPr>
          <p:cNvGrpSpPr/>
          <p:nvPr/>
        </p:nvGrpSpPr>
        <p:grpSpPr>
          <a:xfrm>
            <a:off x="589606" y="2525776"/>
            <a:ext cx="7116706" cy="3005376"/>
            <a:chOff x="597919" y="2359523"/>
            <a:chExt cx="7116706" cy="3005376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9AEE349E-4310-FEF7-8C48-CE1901D5E2EB}"/>
                </a:ext>
              </a:extLst>
            </p:cNvPr>
            <p:cNvGrpSpPr/>
            <p:nvPr/>
          </p:nvGrpSpPr>
          <p:grpSpPr>
            <a:xfrm>
              <a:off x="597919" y="2359523"/>
              <a:ext cx="2249291" cy="3001339"/>
              <a:chOff x="9331" y="2904939"/>
              <a:chExt cx="2249291" cy="3001339"/>
            </a:xfrm>
          </p:grpSpPr>
          <p:sp>
            <p:nvSpPr>
              <p:cNvPr id="48" name="모서리가 둥근 직사각형 39">
                <a:extLst>
                  <a:ext uri="{FF2B5EF4-FFF2-40B4-BE49-F238E27FC236}">
                    <a16:creationId xmlns:a16="http://schemas.microsoft.com/office/drawing/2014/main" id="{CB50B926-D9C0-F115-11BF-D2FD52DAE240}"/>
                  </a:ext>
                </a:extLst>
              </p:cNvPr>
              <p:cNvSpPr/>
              <p:nvPr/>
            </p:nvSpPr>
            <p:spPr>
              <a:xfrm>
                <a:off x="9331" y="3387867"/>
                <a:ext cx="2249291" cy="2518411"/>
              </a:xfrm>
              <a:prstGeom prst="roundRect">
                <a:avLst>
                  <a:gd name="adj" fmla="val 9200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DEE8228-720A-5921-0AAC-73E26C18867A}"/>
                  </a:ext>
                </a:extLst>
              </p:cNvPr>
              <p:cNvSpPr txBox="1"/>
              <p:nvPr/>
            </p:nvSpPr>
            <p:spPr>
              <a:xfrm>
                <a:off x="458880" y="2904939"/>
                <a:ext cx="11079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algn="ctr">
                  <a:buFont typeface="Wingdings" panose="05000000000000000000" pitchFamily="2" charset="2"/>
                  <a:buChar char="§"/>
                </a:pPr>
                <a:r>
                  <a:rPr lang="ko-KR" altLang="en-US" sz="1400" dirty="0"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기반시설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54E349E-1AEF-E103-B298-8FE36A654533}"/>
                  </a:ext>
                </a:extLst>
              </p:cNvPr>
              <p:cNvSpPr txBox="1"/>
              <p:nvPr/>
            </p:nvSpPr>
            <p:spPr>
              <a:xfrm>
                <a:off x="389466" y="3529839"/>
                <a:ext cx="4892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dirty="0"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UPS</a:t>
                </a:r>
                <a:endParaRPr lang="ko-KR" altLang="en-US" sz="1200" dirty="0">
                  <a:latin typeface="CJ ONLYONE NEW 본문 Regular" panose="00000500000000000000" pitchFamily="2" charset="-127"/>
                  <a:ea typeface="CJ ONLYONE NEW 본문 Regular" panose="00000500000000000000" pitchFamily="2" charset="-127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FA4DDAE-469F-7A19-2542-1574D346C259}"/>
                  </a:ext>
                </a:extLst>
              </p:cNvPr>
              <p:cNvSpPr txBox="1"/>
              <p:nvPr/>
            </p:nvSpPr>
            <p:spPr>
              <a:xfrm>
                <a:off x="1337746" y="3529838"/>
                <a:ext cx="58862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200" dirty="0"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배터리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B7B48B1-5E52-29C1-2640-92FB642F8E1D}"/>
                  </a:ext>
                </a:extLst>
              </p:cNvPr>
              <p:cNvSpPr txBox="1"/>
              <p:nvPr/>
            </p:nvSpPr>
            <p:spPr>
              <a:xfrm>
                <a:off x="205121" y="4661485"/>
                <a:ext cx="8579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200" dirty="0" err="1"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항온항습기</a:t>
                </a:r>
                <a:endParaRPr lang="ko-KR" altLang="en-US" sz="1200" dirty="0">
                  <a:latin typeface="CJ ONLYONE NEW 본문 Regular" panose="00000500000000000000" pitchFamily="2" charset="-127"/>
                  <a:ea typeface="CJ ONLYONE NEW 본문 Regular" panose="00000500000000000000" pitchFamily="2" charset="-127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D48394A-3D45-27F9-BEE4-789E0404C441}"/>
                  </a:ext>
                </a:extLst>
              </p:cNvPr>
              <p:cNvSpPr txBox="1"/>
              <p:nvPr/>
            </p:nvSpPr>
            <p:spPr>
              <a:xfrm>
                <a:off x="1331413" y="4658332"/>
                <a:ext cx="58862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200" dirty="0"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발전기</a:t>
                </a:r>
              </a:p>
            </p:txBody>
          </p:sp>
          <p:pic>
            <p:nvPicPr>
              <p:cNvPr id="54" name="그림 53">
                <a:extLst>
                  <a:ext uri="{FF2B5EF4-FFF2-40B4-BE49-F238E27FC236}">
                    <a16:creationId xmlns:a16="http://schemas.microsoft.com/office/drawing/2014/main" id="{67C6E6F3-753E-1EAC-95C4-7778F547F9B0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7564" y="3862216"/>
                <a:ext cx="900000" cy="72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55" name="그림 54">
                <a:extLst>
                  <a:ext uri="{FF2B5EF4-FFF2-40B4-BE49-F238E27FC236}">
                    <a16:creationId xmlns:a16="http://schemas.microsoft.com/office/drawing/2014/main" id="{59E930AA-FA93-DC32-5A66-0C206660C40F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75724" y="3864530"/>
                <a:ext cx="900000" cy="72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56" name="그림 55">
                <a:extLst>
                  <a:ext uri="{FF2B5EF4-FFF2-40B4-BE49-F238E27FC236}">
                    <a16:creationId xmlns:a16="http://schemas.microsoft.com/office/drawing/2014/main" id="{79457531-3419-1C1D-2CC5-0F62B7966E11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7564" y="4969514"/>
                <a:ext cx="900000" cy="72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57" name="그림 56">
                <a:extLst>
                  <a:ext uri="{FF2B5EF4-FFF2-40B4-BE49-F238E27FC236}">
                    <a16:creationId xmlns:a16="http://schemas.microsoft.com/office/drawing/2014/main" id="{01BEFDA2-0E6D-FE5C-951D-0F43E71C8C8D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78139" y="4969514"/>
                <a:ext cx="900000" cy="72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AE18E4A3-0FF5-2901-F1BD-B8320C7A971D}"/>
                </a:ext>
              </a:extLst>
            </p:cNvPr>
            <p:cNvGrpSpPr/>
            <p:nvPr/>
          </p:nvGrpSpPr>
          <p:grpSpPr>
            <a:xfrm>
              <a:off x="3034026" y="2359523"/>
              <a:ext cx="2249291" cy="3001339"/>
              <a:chOff x="2547630" y="2904939"/>
              <a:chExt cx="2249291" cy="3001339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5459CA4-ACE8-E016-3509-CC930C5921E9}"/>
                  </a:ext>
                </a:extLst>
              </p:cNvPr>
              <p:cNvSpPr txBox="1"/>
              <p:nvPr/>
            </p:nvSpPr>
            <p:spPr>
              <a:xfrm>
                <a:off x="3126292" y="2904939"/>
                <a:ext cx="10919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algn="ctr">
                  <a:buFont typeface="Wingdings" panose="05000000000000000000" pitchFamily="2" charset="2"/>
                  <a:buChar char="§"/>
                </a:pPr>
                <a:r>
                  <a:rPr lang="en-US" altLang="ko-KR" sz="1400" dirty="0"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ICT</a:t>
                </a:r>
                <a:r>
                  <a:rPr lang="ko-KR" altLang="en-US" sz="1400" dirty="0"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장비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D4DCAE5-F6A2-CA62-9D5B-E28586DF4657}"/>
                  </a:ext>
                </a:extLst>
              </p:cNvPr>
              <p:cNvSpPr txBox="1"/>
              <p:nvPr/>
            </p:nvSpPr>
            <p:spPr>
              <a:xfrm>
                <a:off x="2949358" y="3529837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200" dirty="0"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서버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8106E59-BB46-7473-BD1E-DE0D807601B6}"/>
                  </a:ext>
                </a:extLst>
              </p:cNvPr>
              <p:cNvSpPr txBox="1"/>
              <p:nvPr/>
            </p:nvSpPr>
            <p:spPr>
              <a:xfrm>
                <a:off x="3819830" y="3529836"/>
                <a:ext cx="7232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200" dirty="0"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스토리지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A2313CF-3973-86A5-6250-4CA4186D1F43}"/>
                  </a:ext>
                </a:extLst>
              </p:cNvPr>
              <p:cNvSpPr txBox="1"/>
              <p:nvPr/>
            </p:nvSpPr>
            <p:spPr>
              <a:xfrm>
                <a:off x="2810850" y="4667259"/>
                <a:ext cx="7232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200" dirty="0"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네트워크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59330BF-354B-8EB6-B868-888BF3C46E68}"/>
                  </a:ext>
                </a:extLst>
              </p:cNvPr>
              <p:cNvSpPr txBox="1"/>
              <p:nvPr/>
            </p:nvSpPr>
            <p:spPr>
              <a:xfrm>
                <a:off x="3685177" y="4666816"/>
                <a:ext cx="9925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200" dirty="0"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워크스테이션</a:t>
                </a:r>
              </a:p>
            </p:txBody>
          </p:sp>
          <p:pic>
            <p:nvPicPr>
              <p:cNvPr id="43" name="그림 42">
                <a:extLst>
                  <a:ext uri="{FF2B5EF4-FFF2-40B4-BE49-F238E27FC236}">
                    <a16:creationId xmlns:a16="http://schemas.microsoft.com/office/drawing/2014/main" id="{6B725904-896B-3983-D1B8-8B1862D4E058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22488" y="3862216"/>
                <a:ext cx="900000" cy="72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44" name="그림 43">
                <a:extLst>
                  <a:ext uri="{FF2B5EF4-FFF2-40B4-BE49-F238E27FC236}">
                    <a16:creationId xmlns:a16="http://schemas.microsoft.com/office/drawing/2014/main" id="{0943E7B5-F967-1C0F-A5E5-A7E339BB2821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13533" y="3862216"/>
                <a:ext cx="900000" cy="72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C22D9845-564D-E937-1270-6945926D4CB3}"/>
                  </a:ext>
                </a:extLst>
              </p:cNvPr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30854" y="4969514"/>
                <a:ext cx="900000" cy="72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46" name="그림 45">
                <a:extLst>
                  <a:ext uri="{FF2B5EF4-FFF2-40B4-BE49-F238E27FC236}">
                    <a16:creationId xmlns:a16="http://schemas.microsoft.com/office/drawing/2014/main" id="{16623262-8D19-83D4-98A5-43022E9D6013}"/>
                  </a:ext>
                </a:extLst>
              </p:cNvPr>
              <p:cNvPicPr>
                <a:picLocks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31466" y="4969514"/>
                <a:ext cx="900000" cy="72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47" name="모서리가 둥근 직사각형 58">
                <a:extLst>
                  <a:ext uri="{FF2B5EF4-FFF2-40B4-BE49-F238E27FC236}">
                    <a16:creationId xmlns:a16="http://schemas.microsoft.com/office/drawing/2014/main" id="{CD3EA074-D37D-892F-BA2B-65D4144FD099}"/>
                  </a:ext>
                </a:extLst>
              </p:cNvPr>
              <p:cNvSpPr/>
              <p:nvPr/>
            </p:nvSpPr>
            <p:spPr>
              <a:xfrm>
                <a:off x="2547630" y="3387867"/>
                <a:ext cx="2249291" cy="2518411"/>
              </a:xfrm>
              <a:prstGeom prst="roundRect">
                <a:avLst>
                  <a:gd name="adj" fmla="val 9200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EC84203C-975F-4A42-D87B-3C7E571A2822}"/>
                </a:ext>
              </a:extLst>
            </p:cNvPr>
            <p:cNvGrpSpPr/>
            <p:nvPr/>
          </p:nvGrpSpPr>
          <p:grpSpPr>
            <a:xfrm>
              <a:off x="5458175" y="2359523"/>
              <a:ext cx="2256450" cy="3005376"/>
              <a:chOff x="5531670" y="2577991"/>
              <a:chExt cx="2256450" cy="3005376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E0A38EB-183D-27B7-006C-35C70A375F9A}"/>
                  </a:ext>
                </a:extLst>
              </p:cNvPr>
              <p:cNvSpPr txBox="1"/>
              <p:nvPr/>
            </p:nvSpPr>
            <p:spPr>
              <a:xfrm>
                <a:off x="5774503" y="2577991"/>
                <a:ext cx="17636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algn="ctr">
                  <a:buFont typeface="Wingdings" panose="05000000000000000000" pitchFamily="2" charset="2"/>
                  <a:buChar char="§"/>
                </a:pPr>
                <a:r>
                  <a:rPr lang="ko-KR" altLang="en-US" sz="1400" dirty="0" err="1"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운영〮유지서비스</a:t>
                </a:r>
                <a:endParaRPr lang="ko-KR" altLang="en-US" sz="1400" dirty="0">
                  <a:latin typeface="CJ ONLYONE NEW 본문 Regular" panose="00000500000000000000" pitchFamily="2" charset="-127"/>
                  <a:ea typeface="CJ ONLYONE NEW 본문 Regular" panose="00000500000000000000" pitchFamily="2" charset="-127"/>
                </a:endParaRPr>
              </a:p>
            </p:txBody>
          </p:sp>
          <p:sp>
            <p:nvSpPr>
              <p:cNvPr id="35" name="모서리가 둥근 직사각형 61">
                <a:extLst>
                  <a:ext uri="{FF2B5EF4-FFF2-40B4-BE49-F238E27FC236}">
                    <a16:creationId xmlns:a16="http://schemas.microsoft.com/office/drawing/2014/main" id="{2F5D956A-BD89-7235-DC7C-16CDE874F80B}"/>
                  </a:ext>
                </a:extLst>
              </p:cNvPr>
              <p:cNvSpPr/>
              <p:nvPr/>
            </p:nvSpPr>
            <p:spPr>
              <a:xfrm>
                <a:off x="5536517" y="3060919"/>
                <a:ext cx="2249291" cy="784704"/>
              </a:xfrm>
              <a:prstGeom prst="roundRect">
                <a:avLst>
                  <a:gd name="adj" fmla="val 24658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운영</a:t>
                </a:r>
                <a:r>
                  <a:rPr lang="en-US" altLang="ko-KR" sz="1200" dirty="0">
                    <a:solidFill>
                      <a:schemeClr val="tx1"/>
                    </a:solidFill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/</a:t>
                </a:r>
                <a:r>
                  <a:rPr lang="ko-KR" altLang="en-US" sz="1200" dirty="0">
                    <a:solidFill>
                      <a:schemeClr val="tx1"/>
                    </a:solidFill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관제 시스템</a:t>
                </a:r>
              </a:p>
            </p:txBody>
          </p:sp>
          <p:sp>
            <p:nvSpPr>
              <p:cNvPr id="36" name="모서리가 둥근 직사각형 64">
                <a:extLst>
                  <a:ext uri="{FF2B5EF4-FFF2-40B4-BE49-F238E27FC236}">
                    <a16:creationId xmlns:a16="http://schemas.microsoft.com/office/drawing/2014/main" id="{4A4048B4-2C75-CB3F-FB33-812689847ED9}"/>
                  </a:ext>
                </a:extLst>
              </p:cNvPr>
              <p:cNvSpPr/>
              <p:nvPr/>
            </p:nvSpPr>
            <p:spPr>
              <a:xfrm>
                <a:off x="5538829" y="4798663"/>
                <a:ext cx="2249291" cy="784704"/>
              </a:xfrm>
              <a:prstGeom prst="roundRect">
                <a:avLst>
                  <a:gd name="adj" fmla="val 24658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보안시스템</a:t>
                </a:r>
              </a:p>
            </p:txBody>
          </p:sp>
          <p:sp>
            <p:nvSpPr>
              <p:cNvPr id="37" name="모서리가 둥근 직사각형 65">
                <a:extLst>
                  <a:ext uri="{FF2B5EF4-FFF2-40B4-BE49-F238E27FC236}">
                    <a16:creationId xmlns:a16="http://schemas.microsoft.com/office/drawing/2014/main" id="{E0AFB209-36AA-B66A-6CD4-B2C936428B26}"/>
                  </a:ext>
                </a:extLst>
              </p:cNvPr>
              <p:cNvSpPr/>
              <p:nvPr/>
            </p:nvSpPr>
            <p:spPr>
              <a:xfrm>
                <a:off x="5531670" y="3927134"/>
                <a:ext cx="2249291" cy="784704"/>
              </a:xfrm>
              <a:prstGeom prst="roundRect">
                <a:avLst>
                  <a:gd name="adj" fmla="val 24658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  <a:latin typeface="CJ ONLYONE NEW 본문 Regular" panose="00000500000000000000" pitchFamily="2" charset="-127"/>
                    <a:ea typeface="CJ ONLYONE NEW 본문 Regular" panose="00000500000000000000" pitchFamily="2" charset="-127"/>
                  </a:rPr>
                  <a:t>통신 네트워크</a:t>
                </a:r>
              </a:p>
            </p:txBody>
          </p:sp>
        </p:grpSp>
      </p:grpSp>
      <p:cxnSp>
        <p:nvCxnSpPr>
          <p:cNvPr id="58" name="직선 화살표 연결선 57">
            <a:extLst>
              <a:ext uri="{FF2B5EF4-FFF2-40B4-BE49-F238E27FC236}">
                <a16:creationId xmlns:a16="http://schemas.microsoft.com/office/drawing/2014/main" id="{30E8ED24-BF11-8812-61B6-DEC5423ACCAC}"/>
              </a:ext>
            </a:extLst>
          </p:cNvPr>
          <p:cNvCxnSpPr/>
          <p:nvPr/>
        </p:nvCxnSpPr>
        <p:spPr>
          <a:xfrm>
            <a:off x="7780712" y="4267271"/>
            <a:ext cx="631768" cy="0"/>
          </a:xfrm>
          <a:prstGeom prst="straightConnector1">
            <a:avLst/>
          </a:prstGeom>
          <a:ln w="28575">
            <a:gradFill>
              <a:gsLst>
                <a:gs pos="0">
                  <a:srgbClr val="00B050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화살표 연결선 58">
            <a:extLst>
              <a:ext uri="{FF2B5EF4-FFF2-40B4-BE49-F238E27FC236}">
                <a16:creationId xmlns:a16="http://schemas.microsoft.com/office/drawing/2014/main" id="{553635D9-35C2-E565-2E82-873A713A8F74}"/>
              </a:ext>
            </a:extLst>
          </p:cNvPr>
          <p:cNvCxnSpPr/>
          <p:nvPr/>
        </p:nvCxnSpPr>
        <p:spPr>
          <a:xfrm flipV="1">
            <a:off x="7780712" y="2858506"/>
            <a:ext cx="610283" cy="547401"/>
          </a:xfrm>
          <a:prstGeom prst="straightConnector1">
            <a:avLst/>
          </a:prstGeom>
          <a:ln w="28575">
            <a:gradFill>
              <a:gsLst>
                <a:gs pos="0">
                  <a:srgbClr val="00B050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>
            <a:extLst>
              <a:ext uri="{FF2B5EF4-FFF2-40B4-BE49-F238E27FC236}">
                <a16:creationId xmlns:a16="http://schemas.microsoft.com/office/drawing/2014/main" id="{24D22C54-448D-2533-9665-F32FE00E3DD4}"/>
              </a:ext>
            </a:extLst>
          </p:cNvPr>
          <p:cNvCxnSpPr/>
          <p:nvPr/>
        </p:nvCxnSpPr>
        <p:spPr>
          <a:xfrm>
            <a:off x="7780712" y="5138800"/>
            <a:ext cx="631768" cy="513853"/>
          </a:xfrm>
          <a:prstGeom prst="straightConnector1">
            <a:avLst/>
          </a:prstGeom>
          <a:ln w="28575">
            <a:gradFill>
              <a:gsLst>
                <a:gs pos="0">
                  <a:srgbClr val="00B050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화살표 연결선 60">
            <a:extLst>
              <a:ext uri="{FF2B5EF4-FFF2-40B4-BE49-F238E27FC236}">
                <a16:creationId xmlns:a16="http://schemas.microsoft.com/office/drawing/2014/main" id="{58E97366-3E83-3191-E646-5B244C876B6A}"/>
              </a:ext>
            </a:extLst>
          </p:cNvPr>
          <p:cNvCxnSpPr/>
          <p:nvPr/>
        </p:nvCxnSpPr>
        <p:spPr>
          <a:xfrm>
            <a:off x="9536223" y="2859027"/>
            <a:ext cx="1089837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화살표 연결선 61">
            <a:extLst>
              <a:ext uri="{FF2B5EF4-FFF2-40B4-BE49-F238E27FC236}">
                <a16:creationId xmlns:a16="http://schemas.microsoft.com/office/drawing/2014/main" id="{DC754041-3003-ACBF-1303-E4FF4FAA5CE7}"/>
              </a:ext>
            </a:extLst>
          </p:cNvPr>
          <p:cNvCxnSpPr/>
          <p:nvPr/>
        </p:nvCxnSpPr>
        <p:spPr>
          <a:xfrm>
            <a:off x="9536223" y="4287653"/>
            <a:ext cx="1089837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5F1AA84E-68A1-E647-E21C-2841A2D40768}"/>
              </a:ext>
            </a:extLst>
          </p:cNvPr>
          <p:cNvCxnSpPr/>
          <p:nvPr/>
        </p:nvCxnSpPr>
        <p:spPr>
          <a:xfrm>
            <a:off x="9536223" y="5653710"/>
            <a:ext cx="1089837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" name="직선 화살표 연결선 511">
            <a:extLst>
              <a:ext uri="{FF2B5EF4-FFF2-40B4-BE49-F238E27FC236}">
                <a16:creationId xmlns:a16="http://schemas.microsoft.com/office/drawing/2014/main" id="{2697006A-2D40-0EF5-172B-CD1DC68DE2B5}"/>
              </a:ext>
            </a:extLst>
          </p:cNvPr>
          <p:cNvCxnSpPr/>
          <p:nvPr/>
        </p:nvCxnSpPr>
        <p:spPr>
          <a:xfrm>
            <a:off x="9536223" y="2858506"/>
            <a:ext cx="1089837" cy="1429147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" name="직선 화살표 연결선 512">
            <a:extLst>
              <a:ext uri="{FF2B5EF4-FFF2-40B4-BE49-F238E27FC236}">
                <a16:creationId xmlns:a16="http://schemas.microsoft.com/office/drawing/2014/main" id="{771363CD-EBBB-1FCE-D25F-384257E214A1}"/>
              </a:ext>
            </a:extLst>
          </p:cNvPr>
          <p:cNvCxnSpPr/>
          <p:nvPr/>
        </p:nvCxnSpPr>
        <p:spPr>
          <a:xfrm>
            <a:off x="9530546" y="4287392"/>
            <a:ext cx="1091129" cy="1365261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직선 화살표 연결선 513">
            <a:extLst>
              <a:ext uri="{FF2B5EF4-FFF2-40B4-BE49-F238E27FC236}">
                <a16:creationId xmlns:a16="http://schemas.microsoft.com/office/drawing/2014/main" id="{8B146B4A-F838-B254-B081-5BC8144922D1}"/>
              </a:ext>
            </a:extLst>
          </p:cNvPr>
          <p:cNvCxnSpPr/>
          <p:nvPr/>
        </p:nvCxnSpPr>
        <p:spPr>
          <a:xfrm flipH="1">
            <a:off x="9530546" y="2857449"/>
            <a:ext cx="1074539" cy="142172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" name="직선 화살표 연결선 514">
            <a:extLst>
              <a:ext uri="{FF2B5EF4-FFF2-40B4-BE49-F238E27FC236}">
                <a16:creationId xmlns:a16="http://schemas.microsoft.com/office/drawing/2014/main" id="{AF4CF11D-A944-7D39-E4AE-65CA248E1202}"/>
              </a:ext>
            </a:extLst>
          </p:cNvPr>
          <p:cNvCxnSpPr/>
          <p:nvPr/>
        </p:nvCxnSpPr>
        <p:spPr>
          <a:xfrm flipH="1">
            <a:off x="9536223" y="4305026"/>
            <a:ext cx="1076510" cy="135585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" name="직선 화살표 연결선 515">
            <a:extLst>
              <a:ext uri="{FF2B5EF4-FFF2-40B4-BE49-F238E27FC236}">
                <a16:creationId xmlns:a16="http://schemas.microsoft.com/office/drawing/2014/main" id="{2896838B-06A8-7B79-999A-0E865D343626}"/>
              </a:ext>
            </a:extLst>
          </p:cNvPr>
          <p:cNvCxnSpPr/>
          <p:nvPr/>
        </p:nvCxnSpPr>
        <p:spPr>
          <a:xfrm>
            <a:off x="9544542" y="2856392"/>
            <a:ext cx="1087195" cy="2790153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직선 화살표 연결선 517">
            <a:extLst>
              <a:ext uri="{FF2B5EF4-FFF2-40B4-BE49-F238E27FC236}">
                <a16:creationId xmlns:a16="http://schemas.microsoft.com/office/drawing/2014/main" id="{8C58C375-E944-B2F9-7F95-D17834CAEFE2}"/>
              </a:ext>
            </a:extLst>
          </p:cNvPr>
          <p:cNvCxnSpPr/>
          <p:nvPr/>
        </p:nvCxnSpPr>
        <p:spPr>
          <a:xfrm flipH="1">
            <a:off x="9552031" y="2856391"/>
            <a:ext cx="1051535" cy="2797319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TextBox 518">
            <a:extLst>
              <a:ext uri="{FF2B5EF4-FFF2-40B4-BE49-F238E27FC236}">
                <a16:creationId xmlns:a16="http://schemas.microsoft.com/office/drawing/2014/main" id="{FA6E1AFE-AE92-7880-9C22-615938451553}"/>
              </a:ext>
            </a:extLst>
          </p:cNvPr>
          <p:cNvSpPr txBox="1"/>
          <p:nvPr/>
        </p:nvSpPr>
        <p:spPr>
          <a:xfrm>
            <a:off x="8635241" y="3504544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CJ ONLYONE NEW 본문 Regular" panose="00000500000000000000" pitchFamily="2" charset="-127"/>
                <a:ea typeface="CJ ONLYONE NEW 본문 Regular" panose="00000500000000000000" pitchFamily="2" charset="-127"/>
              </a:rPr>
              <a:t>TVING</a:t>
            </a:r>
            <a:endParaRPr lang="ko-KR" altLang="en-US" sz="1200" dirty="0">
              <a:solidFill>
                <a:schemeClr val="bg1"/>
              </a:solidFill>
              <a:latin typeface="CJ ONLYONE NEW 본문 Regular" panose="00000500000000000000" pitchFamily="2" charset="-127"/>
              <a:ea typeface="CJ ONLYONE NEW 본문 Regular" panose="00000500000000000000" pitchFamily="2" charset="-127"/>
            </a:endParaRPr>
          </a:p>
        </p:txBody>
      </p:sp>
      <p:sp>
        <p:nvSpPr>
          <p:cNvPr id="520" name="AutoShape 8" descr="CJ제일제당">
            <a:extLst>
              <a:ext uri="{FF2B5EF4-FFF2-40B4-BE49-F238E27FC236}">
                <a16:creationId xmlns:a16="http://schemas.microsoft.com/office/drawing/2014/main" id="{AEBCA56E-11A7-B22D-E7C2-AFDBEFCF77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29" name="그림 528" descr="그래픽, 폰트, 로고, 그래픽 디자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D27E0E0D-B4CE-4563-2107-867C31BC3B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22507" y="2508112"/>
            <a:ext cx="1069200" cy="803285"/>
          </a:xfrm>
          <a:prstGeom prst="rect">
            <a:avLst/>
          </a:prstGeom>
        </p:spPr>
      </p:pic>
      <p:pic>
        <p:nvPicPr>
          <p:cNvPr id="531" name="그림 530" descr="폰트, 로고, 그래픽, 화이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7DA6FCF5-2523-32B0-CCB5-9D4F06C31D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23420" y="3151519"/>
            <a:ext cx="1067374" cy="801913"/>
          </a:xfrm>
          <a:prstGeom prst="rect">
            <a:avLst/>
          </a:prstGeom>
        </p:spPr>
      </p:pic>
      <p:pic>
        <p:nvPicPr>
          <p:cNvPr id="533" name="그림 532" descr="그래픽, 폰트, 로고, 그래픽 디자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9F98696E-76F9-1B58-D69F-A7B4B4D2A3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22507" y="3793554"/>
            <a:ext cx="1069200" cy="803285"/>
          </a:xfrm>
          <a:prstGeom prst="rect">
            <a:avLst/>
          </a:prstGeom>
        </p:spPr>
      </p:pic>
      <p:pic>
        <p:nvPicPr>
          <p:cNvPr id="535" name="그림 534" descr="그래픽, 폰트, 로고, 그래픽 디자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B83FC31B-513B-835F-5058-E57E990B9B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22507" y="4436960"/>
            <a:ext cx="1069200" cy="803285"/>
          </a:xfrm>
          <a:prstGeom prst="rect">
            <a:avLst/>
          </a:prstGeom>
        </p:spPr>
      </p:pic>
      <p:cxnSp>
        <p:nvCxnSpPr>
          <p:cNvPr id="537" name="직선 연결선 536">
            <a:extLst>
              <a:ext uri="{FF2B5EF4-FFF2-40B4-BE49-F238E27FC236}">
                <a16:creationId xmlns:a16="http://schemas.microsoft.com/office/drawing/2014/main" id="{37A6CCFB-2C7E-8214-151D-931CDAEEFF3C}"/>
              </a:ext>
            </a:extLst>
          </p:cNvPr>
          <p:cNvCxnSpPr>
            <a:cxnSpLocks/>
          </p:cNvCxnSpPr>
          <p:nvPr/>
        </p:nvCxnSpPr>
        <p:spPr>
          <a:xfrm>
            <a:off x="8956548" y="5175864"/>
            <a:ext cx="0" cy="434761"/>
          </a:xfrm>
          <a:prstGeom prst="line">
            <a:avLst/>
          </a:prstGeom>
          <a:ln w="76200">
            <a:solidFill>
              <a:srgbClr val="05162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" name="Google Shape;517;g2ce3f88fed4_5_707">
            <a:extLst>
              <a:ext uri="{FF2B5EF4-FFF2-40B4-BE49-F238E27FC236}">
                <a16:creationId xmlns:a16="http://schemas.microsoft.com/office/drawing/2014/main" id="{CF822528-E33B-BD55-7341-F5F13A258B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altLang="ko-KR" dirty="0">
                <a:cs typeface="Pretendard" panose="02000503000000020004" pitchFamily="2" charset="-127"/>
              </a:rPr>
              <a:t>IDC</a:t>
            </a:r>
            <a:r>
              <a:rPr lang="ko-KR" altLang="en-US" dirty="0">
                <a:cs typeface="Pretendard" panose="02000503000000020004" pitchFamily="2" charset="-127"/>
              </a:rPr>
              <a:t>에서는 어떤 일을 하나요</a:t>
            </a:r>
            <a:r>
              <a:rPr lang="en-US" altLang="ko-KR" dirty="0">
                <a:cs typeface="Pretendard" panose="02000503000000020004" pitchFamily="2" charset="-127"/>
              </a:rPr>
              <a:t>?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323589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22330198-7776-94E7-1842-DEBDBF1A9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ce3f88fed4_5_707">
            <a:extLst>
              <a:ext uri="{FF2B5EF4-FFF2-40B4-BE49-F238E27FC236}">
                <a16:creationId xmlns:a16="http://schemas.microsoft.com/office/drawing/2014/main" id="{C3FEEDB2-882D-D914-372E-0DD3E632F8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lvl="0"/>
            <a:r>
              <a:rPr lang="en-US" dirty="0"/>
              <a:t>Datadog </a:t>
            </a:r>
            <a:r>
              <a:rPr lang="ko-KR" altLang="en-US" dirty="0"/>
              <a:t>첫만남</a:t>
            </a:r>
          </a:p>
        </p:txBody>
      </p:sp>
      <p:pic>
        <p:nvPicPr>
          <p:cNvPr id="2050" name="Picture 2" descr="Microsoft Azure, Microsoft Azure MVP - BizStream">
            <a:extLst>
              <a:ext uri="{FF2B5EF4-FFF2-40B4-BE49-F238E27FC236}">
                <a16:creationId xmlns:a16="http://schemas.microsoft.com/office/drawing/2014/main" id="{B1278AA0-4D18-1615-ED6D-0BAE710DB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34" y="1039876"/>
            <a:ext cx="3799974" cy="129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J올리브네트웍스] 송도 데이터센터(송도IDC 전경)_1 – CJ미디어라이브러리">
            <a:extLst>
              <a:ext uri="{FF2B5EF4-FFF2-40B4-BE49-F238E27FC236}">
                <a16:creationId xmlns:a16="http://schemas.microsoft.com/office/drawing/2014/main" id="{49B0D56E-2C4E-A2BD-22D4-D494861FA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741" y="2991500"/>
            <a:ext cx="4790143" cy="319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연결선: 꺾임 9">
            <a:extLst>
              <a:ext uri="{FF2B5EF4-FFF2-40B4-BE49-F238E27FC236}">
                <a16:creationId xmlns:a16="http://schemas.microsoft.com/office/drawing/2014/main" id="{8A3CD31F-FBCD-AE41-401E-41397B1DDA32}"/>
              </a:ext>
            </a:extLst>
          </p:cNvPr>
          <p:cNvCxnSpPr>
            <a:cxnSpLocks/>
            <a:stCxn id="6" idx="3"/>
            <a:endCxn id="2050" idx="2"/>
          </p:cNvCxnSpPr>
          <p:nvPr/>
        </p:nvCxnSpPr>
        <p:spPr>
          <a:xfrm flipV="1">
            <a:off x="5929884" y="2339467"/>
            <a:ext cx="2749737" cy="2249241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8" descr="전자정부구축 참가기업 소개">
            <a:extLst>
              <a:ext uri="{FF2B5EF4-FFF2-40B4-BE49-F238E27FC236}">
                <a16:creationId xmlns:a16="http://schemas.microsoft.com/office/drawing/2014/main" id="{E66B9907-408C-F292-550A-31B95679C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12" b="67442" l="22492" r="47416">
                        <a14:foregroundMark x1="29787" y1="30698" x2="29787" y2="30698"/>
                        <a14:foregroundMark x1="32827" y1="26512" x2="32827" y2="26512"/>
                        <a14:foregroundMark x1="47112" y1="40000" x2="47112" y2="40000"/>
                        <a14:foregroundMark x1="24620" y1="62326" x2="24620" y2="62326"/>
                        <a14:foregroundMark x1="23404" y1="66512" x2="23404" y2="66512"/>
                        <a14:foregroundMark x1="26748" y1="64651" x2="26748" y2="64651"/>
                        <a14:foregroundMark x1="29483" y1="64651" x2="29483" y2="64651"/>
                        <a14:foregroundMark x1="31003" y1="64186" x2="31003" y2="64186"/>
                        <a14:foregroundMark x1="33435" y1="64186" x2="33435" y2="64186"/>
                        <a14:foregroundMark x1="34650" y1="67442" x2="34650" y2="67442"/>
                        <a14:foregroundMark x1="36778" y1="63721" x2="36778" y2="63721"/>
                        <a14:foregroundMark x1="40122" y1="62326" x2="40122" y2="62326"/>
                        <a14:foregroundMark x1="42857" y1="62791" x2="42857" y2="62791"/>
                        <a14:foregroundMark x1="45593" y1="63256" x2="45593" y2="63256"/>
                        <a14:foregroundMark x1="47112" y1="65581" x2="47112" y2="65581"/>
                        <a14:foregroundMark x1="47416" y1="63721" x2="47416" y2="63721"/>
                        <a14:backgroundMark x1="24316" y1="63256" x2="24316" y2="63256"/>
                        <a14:backgroundMark x1="28267" y1="65116" x2="28267" y2="65116"/>
                        <a14:backgroundMark x1="34650" y1="68372" x2="34650" y2="68372"/>
                        <a14:backgroundMark x1="47720" y1="65116" x2="47720" y2="65116"/>
                        <a14:backgroundMark x1="46809" y1="63256" x2="46809" y2="63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4" t="22689" r="50294" b="40822"/>
          <a:stretch/>
        </p:blipFill>
        <p:spPr bwMode="auto">
          <a:xfrm>
            <a:off x="7304752" y="3429000"/>
            <a:ext cx="1308012" cy="108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89093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FA48F786-1DC0-62A8-53F0-D72C2E553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ce3f88fed4_5_707">
            <a:extLst>
              <a:ext uri="{FF2B5EF4-FFF2-40B4-BE49-F238E27FC236}">
                <a16:creationId xmlns:a16="http://schemas.microsoft.com/office/drawing/2014/main" id="{98C78DDC-74AF-8557-1ECD-6840102E03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>
                <a:cs typeface="Pretendard" panose="02000503000000020004" pitchFamily="2" charset="-127"/>
              </a:rPr>
              <a:t>데이터센터 통합 모니터링 체계 고도화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pic>
        <p:nvPicPr>
          <p:cNvPr id="1026" name="Picture 2" descr="CJ올리브네트웍스] 송도 데이터센터(송도IDC 전경)_1 – CJ미디어라이브러리">
            <a:extLst>
              <a:ext uri="{FF2B5EF4-FFF2-40B4-BE49-F238E27FC236}">
                <a16:creationId xmlns:a16="http://schemas.microsoft.com/office/drawing/2014/main" id="{1B323891-AF86-3EBD-BD21-7AA8C03A1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52144"/>
            <a:ext cx="6757479" cy="450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Google Shape;723;g2ce3f88fed4_5_888">
            <a:extLst>
              <a:ext uri="{FF2B5EF4-FFF2-40B4-BE49-F238E27FC236}">
                <a16:creationId xmlns:a16="http://schemas.microsoft.com/office/drawing/2014/main" id="{2DE85994-173D-959C-C83F-7F51678D9108}"/>
              </a:ext>
            </a:extLst>
          </p:cNvPr>
          <p:cNvCxnSpPr>
            <a:cxnSpLocks/>
          </p:cNvCxnSpPr>
          <p:nvPr/>
        </p:nvCxnSpPr>
        <p:spPr>
          <a:xfrm>
            <a:off x="7241540" y="1475118"/>
            <a:ext cx="4723384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723;g2ce3f88fed4_5_888">
            <a:extLst>
              <a:ext uri="{FF2B5EF4-FFF2-40B4-BE49-F238E27FC236}">
                <a16:creationId xmlns:a16="http://schemas.microsoft.com/office/drawing/2014/main" id="{B8062C64-D71F-2EFA-45EE-E4DE1A209632}"/>
              </a:ext>
            </a:extLst>
          </p:cNvPr>
          <p:cNvCxnSpPr>
            <a:cxnSpLocks/>
          </p:cNvCxnSpPr>
          <p:nvPr/>
        </p:nvCxnSpPr>
        <p:spPr>
          <a:xfrm>
            <a:off x="7241540" y="5958520"/>
            <a:ext cx="4723384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5486375-8756-C528-7B2A-DC03E13FAEEC}"/>
              </a:ext>
            </a:extLst>
          </p:cNvPr>
          <p:cNvSpPr txBox="1"/>
          <p:nvPr/>
        </p:nvSpPr>
        <p:spPr>
          <a:xfrm>
            <a:off x="7414050" y="2808878"/>
            <a:ext cx="43783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+mn-ea"/>
                <a:ea typeface="+mn-ea"/>
              </a:rPr>
              <a:t>1</a:t>
            </a:r>
            <a:r>
              <a:rPr lang="ko-KR" altLang="en-US" sz="2800" dirty="0">
                <a:solidFill>
                  <a:schemeClr val="bg1"/>
                </a:solidFill>
                <a:latin typeface="+mn-ea"/>
                <a:ea typeface="+mn-ea"/>
              </a:rPr>
              <a:t>차 </a:t>
            </a:r>
            <a:r>
              <a:rPr lang="en-US" altLang="ko-KR" sz="2800" dirty="0">
                <a:solidFill>
                  <a:schemeClr val="bg1"/>
                </a:solidFill>
                <a:latin typeface="+mn-ea"/>
                <a:ea typeface="+mn-ea"/>
              </a:rPr>
              <a:t>- VM</a:t>
            </a:r>
            <a:r>
              <a:rPr lang="ko-KR" altLang="en-US" sz="2800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ko-KR" sz="2800" dirty="0">
                <a:solidFill>
                  <a:schemeClr val="bg1"/>
                </a:solidFill>
                <a:latin typeface="+mn-ea"/>
                <a:ea typeface="+mn-ea"/>
              </a:rPr>
              <a:t>1300ea</a:t>
            </a:r>
          </a:p>
          <a:p>
            <a:endParaRPr lang="en-US" altLang="ko-KR" sz="2800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lang="en-US" altLang="ko-KR" sz="2800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+mn-ea"/>
                <a:ea typeface="+mn-ea"/>
              </a:rPr>
              <a:t>2</a:t>
            </a:r>
            <a:r>
              <a:rPr lang="ko-KR" altLang="en-US" sz="2800" dirty="0">
                <a:solidFill>
                  <a:schemeClr val="bg1"/>
                </a:solidFill>
                <a:latin typeface="+mn-ea"/>
                <a:ea typeface="+mn-ea"/>
              </a:rPr>
              <a:t>차 </a:t>
            </a:r>
            <a:r>
              <a:rPr lang="en-US" altLang="ko-KR" sz="2800" dirty="0">
                <a:solidFill>
                  <a:schemeClr val="bg1"/>
                </a:solidFill>
                <a:latin typeface="+mn-ea"/>
                <a:ea typeface="+mn-ea"/>
              </a:rPr>
              <a:t>- </a:t>
            </a:r>
            <a:r>
              <a:rPr lang="ko-KR" altLang="en-US" sz="2800" dirty="0">
                <a:solidFill>
                  <a:schemeClr val="bg1"/>
                </a:solidFill>
                <a:latin typeface="+mn-ea"/>
                <a:ea typeface="+mn-ea"/>
              </a:rPr>
              <a:t>물리서버 </a:t>
            </a:r>
            <a:r>
              <a:rPr lang="en-US" altLang="ko-KR" sz="2800" dirty="0">
                <a:solidFill>
                  <a:schemeClr val="bg1"/>
                </a:solidFill>
                <a:latin typeface="+mn-ea"/>
                <a:ea typeface="+mn-ea"/>
              </a:rPr>
              <a:t>4500ea</a:t>
            </a:r>
            <a:endParaRPr lang="ko-KR" altLang="en-US" sz="28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24896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F4C725E8-07A8-4FEA-E77D-3ECB75AF5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9E327321-1B10-ED6A-EC05-862403903419}"/>
              </a:ext>
            </a:extLst>
          </p:cNvPr>
          <p:cNvCxnSpPr>
            <a:cxnSpLocks/>
            <a:stCxn id="527" idx="2"/>
            <a:endCxn id="23" idx="0"/>
          </p:cNvCxnSpPr>
          <p:nvPr/>
        </p:nvCxnSpPr>
        <p:spPr>
          <a:xfrm flipH="1">
            <a:off x="7126613" y="2405704"/>
            <a:ext cx="2810734" cy="24360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EDB72F8B-F3A0-1040-9C50-0E9BE2E4556D}"/>
              </a:ext>
            </a:extLst>
          </p:cNvPr>
          <p:cNvCxnSpPr>
            <a:cxnSpLocks/>
            <a:stCxn id="527" idx="2"/>
            <a:endCxn id="515" idx="0"/>
          </p:cNvCxnSpPr>
          <p:nvPr/>
        </p:nvCxnSpPr>
        <p:spPr>
          <a:xfrm flipH="1">
            <a:off x="9027013" y="2405704"/>
            <a:ext cx="910334" cy="24919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E24EEC9F-1940-8FBA-801F-26616A756996}"/>
              </a:ext>
            </a:extLst>
          </p:cNvPr>
          <p:cNvCxnSpPr>
            <a:cxnSpLocks/>
            <a:stCxn id="527" idx="2"/>
            <a:endCxn id="519" idx="0"/>
          </p:cNvCxnSpPr>
          <p:nvPr/>
        </p:nvCxnSpPr>
        <p:spPr>
          <a:xfrm>
            <a:off x="9937347" y="2405704"/>
            <a:ext cx="1185210" cy="24919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5" name="타원 524">
            <a:extLst>
              <a:ext uri="{FF2B5EF4-FFF2-40B4-BE49-F238E27FC236}">
                <a16:creationId xmlns:a16="http://schemas.microsoft.com/office/drawing/2014/main" id="{EAFBE24C-6F87-D670-E8E8-F3A66D70EEFB}"/>
              </a:ext>
            </a:extLst>
          </p:cNvPr>
          <p:cNvSpPr/>
          <p:nvPr/>
        </p:nvSpPr>
        <p:spPr>
          <a:xfrm>
            <a:off x="9016292" y="659545"/>
            <a:ext cx="1820366" cy="1758458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D4EE8C1F-B238-80D4-285B-C836AAE440D3}"/>
              </a:ext>
            </a:extLst>
          </p:cNvPr>
          <p:cNvSpPr/>
          <p:nvPr/>
        </p:nvSpPr>
        <p:spPr>
          <a:xfrm>
            <a:off x="6406613" y="4841764"/>
            <a:ext cx="1440000" cy="1452509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2" name="그림 21" descr="무기, 브라스 너클, 원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08010A95-66F1-7203-152E-CBF71C6A2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059" t="21267" r="9688" b="20866"/>
          <a:stretch/>
        </p:blipFill>
        <p:spPr>
          <a:xfrm>
            <a:off x="6603868" y="5032257"/>
            <a:ext cx="1045490" cy="1009289"/>
          </a:xfrm>
          <a:prstGeom prst="rect">
            <a:avLst/>
          </a:prstGeom>
        </p:spPr>
      </p:pic>
      <p:cxnSp>
        <p:nvCxnSpPr>
          <p:cNvPr id="21" name="구부러진 연결선 101">
            <a:extLst>
              <a:ext uri="{FF2B5EF4-FFF2-40B4-BE49-F238E27FC236}">
                <a16:creationId xmlns:a16="http://schemas.microsoft.com/office/drawing/2014/main" id="{8721FB5F-4123-81B3-4151-B402E511E169}"/>
              </a:ext>
            </a:extLst>
          </p:cNvPr>
          <p:cNvCxnSpPr>
            <a:cxnSpLocks/>
            <a:stCxn id="9" idx="2"/>
            <a:endCxn id="525" idx="2"/>
          </p:cNvCxnSpPr>
          <p:nvPr/>
        </p:nvCxnSpPr>
        <p:spPr>
          <a:xfrm rot="5400000" flipH="1" flipV="1">
            <a:off x="4079343" y="-1022941"/>
            <a:ext cx="2375234" cy="7498664"/>
          </a:xfrm>
          <a:prstGeom prst="curvedConnector4">
            <a:avLst>
              <a:gd name="adj1" fmla="val -9624"/>
              <a:gd name="adj2" fmla="val 53987"/>
            </a:avLst>
          </a:prstGeom>
          <a:ln w="762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7" name="Google Shape;517;g2ce3f88fed4_5_707">
            <a:extLst>
              <a:ext uri="{FF2B5EF4-FFF2-40B4-BE49-F238E27FC236}">
                <a16:creationId xmlns:a16="http://schemas.microsoft.com/office/drawing/2014/main" id="{6D4230F8-D08D-4238-EF5D-6E02B97A7F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>
                <a:cs typeface="Pretendard" panose="02000503000000020004" pitchFamily="2" charset="-127"/>
              </a:rPr>
              <a:t>우리의 모니터링은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BAF4D188-7723-6BBD-77A0-7E48B2378A1D}"/>
              </a:ext>
            </a:extLst>
          </p:cNvPr>
          <p:cNvSpPr/>
          <p:nvPr/>
        </p:nvSpPr>
        <p:spPr>
          <a:xfrm>
            <a:off x="548640" y="1906524"/>
            <a:ext cx="3977640" cy="377190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26" descr="AWS] 15. CloudTrail과 CloudWatch의 차이점">
            <a:extLst>
              <a:ext uri="{FF2B5EF4-FFF2-40B4-BE49-F238E27FC236}">
                <a16:creationId xmlns:a16="http://schemas.microsoft.com/office/drawing/2014/main" id="{E4A012BF-E615-391C-CE6E-F0B7BB0C3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83"/>
          <a:stretch/>
        </p:blipFill>
        <p:spPr bwMode="auto">
          <a:xfrm>
            <a:off x="1874437" y="3409457"/>
            <a:ext cx="1395592" cy="68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4" descr="Azure Monitor in Action Investigating Production Issues Follow  @Azuremonitor | Cloud and Datacenter Management Blog">
            <a:extLst>
              <a:ext uri="{FF2B5EF4-FFF2-40B4-BE49-F238E27FC236}">
                <a16:creationId xmlns:a16="http://schemas.microsoft.com/office/drawing/2014/main" id="{CF4ABD09-DEBE-BD34-688F-005D3D04D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2"/>
          <a:stretch/>
        </p:blipFill>
        <p:spPr bwMode="auto">
          <a:xfrm>
            <a:off x="1408717" y="4181165"/>
            <a:ext cx="1060451" cy="84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6" descr="Stackdriver를 이용한 GCP의 로깅 및 모니터링 소개 - BESPINGLOBAL">
            <a:extLst>
              <a:ext uri="{FF2B5EF4-FFF2-40B4-BE49-F238E27FC236}">
                <a16:creationId xmlns:a16="http://schemas.microsoft.com/office/drawing/2014/main" id="{3EA087FE-FB14-D38F-3F41-E5D545535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158" y="4055910"/>
            <a:ext cx="1012693" cy="8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NAVER CLOUD PLATFORM 네이버 클라우드 플랫폼">
            <a:extLst>
              <a:ext uri="{FF2B5EF4-FFF2-40B4-BE49-F238E27FC236}">
                <a16:creationId xmlns:a16="http://schemas.microsoft.com/office/drawing/2014/main" id="{7D9E9FD4-D825-E7CC-5F13-902B5573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3" b="14700"/>
          <a:stretch/>
        </p:blipFill>
        <p:spPr bwMode="auto">
          <a:xfrm>
            <a:off x="2138024" y="2486799"/>
            <a:ext cx="1520803" cy="34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스카우터(scouter)를 통해 톰캣 성능 모니터링을 해보자!">
            <a:extLst>
              <a:ext uri="{FF2B5EF4-FFF2-40B4-BE49-F238E27FC236}">
                <a16:creationId xmlns:a16="http://schemas.microsoft.com/office/drawing/2014/main" id="{DE43E2F2-D0E1-A279-2722-E5F078048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695" y="2874436"/>
            <a:ext cx="1196116" cy="4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Zabbix] Zabbix Server Install - CentOS7 &amp;amp; MySQL &amp;amp; Nginx">
            <a:extLst>
              <a:ext uri="{FF2B5EF4-FFF2-40B4-BE49-F238E27FC236}">
                <a16:creationId xmlns:a16="http://schemas.microsoft.com/office/drawing/2014/main" id="{D643E522-118E-A0BE-73A1-8FBF05EB1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85" y="3608061"/>
            <a:ext cx="1195885" cy="30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전자정부구축 참가기업 소개">
            <a:extLst>
              <a:ext uri="{FF2B5EF4-FFF2-40B4-BE49-F238E27FC236}">
                <a16:creationId xmlns:a16="http://schemas.microsoft.com/office/drawing/2014/main" id="{2FF63732-37EC-D6F2-CCEE-08BFA7A65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4" t="22690" r="50294" b="30473"/>
          <a:stretch/>
        </p:blipFill>
        <p:spPr bwMode="auto">
          <a:xfrm>
            <a:off x="1249414" y="2567865"/>
            <a:ext cx="895934" cy="9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WEB Server - NGINX 정규표현식 알아보기 - CentOS 7">
            <a:extLst>
              <a:ext uri="{FF2B5EF4-FFF2-40B4-BE49-F238E27FC236}">
                <a16:creationId xmlns:a16="http://schemas.microsoft.com/office/drawing/2014/main" id="{3FD7121B-EB44-B72D-2C70-5CE411899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" t="24437" r="6431" b="23636"/>
          <a:stretch/>
        </p:blipFill>
        <p:spPr bwMode="auto">
          <a:xfrm>
            <a:off x="3072982" y="3335521"/>
            <a:ext cx="983016" cy="38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그룹 56">
            <a:extLst>
              <a:ext uri="{FF2B5EF4-FFF2-40B4-BE49-F238E27FC236}">
                <a16:creationId xmlns:a16="http://schemas.microsoft.com/office/drawing/2014/main" id="{2CD1F7CC-E0E1-ACBC-767C-DDF49AF911DE}"/>
              </a:ext>
            </a:extLst>
          </p:cNvPr>
          <p:cNvGrpSpPr/>
          <p:nvPr/>
        </p:nvGrpSpPr>
        <p:grpSpPr>
          <a:xfrm>
            <a:off x="5431956" y="1129256"/>
            <a:ext cx="2414657" cy="2481778"/>
            <a:chOff x="5483692" y="1387232"/>
            <a:chExt cx="2414657" cy="2481778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60334BF7-C2F0-14F9-7C52-613E3FD91EB0}"/>
                </a:ext>
              </a:extLst>
            </p:cNvPr>
            <p:cNvGrpSpPr/>
            <p:nvPr/>
          </p:nvGrpSpPr>
          <p:grpSpPr>
            <a:xfrm>
              <a:off x="5483692" y="1387232"/>
              <a:ext cx="2414657" cy="2481778"/>
              <a:chOff x="4307735" y="3044520"/>
              <a:chExt cx="1476188" cy="1476188"/>
            </a:xfrm>
          </p:grpSpPr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6C8D4EE9-A8DD-A0F3-6955-5507668FE2F1}"/>
                  </a:ext>
                </a:extLst>
              </p:cNvPr>
              <p:cNvSpPr/>
              <p:nvPr/>
            </p:nvSpPr>
            <p:spPr>
              <a:xfrm>
                <a:off x="4307735" y="3044520"/>
                <a:ext cx="1476188" cy="1476188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8" name="Picture 14" descr="카카오 알림톡 API">
                <a:extLst>
                  <a:ext uri="{FF2B5EF4-FFF2-40B4-BE49-F238E27FC236}">
                    <a16:creationId xmlns:a16="http://schemas.microsoft.com/office/drawing/2014/main" id="{1D0A2F31-9115-B007-0B87-25D59AEA1B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76" t="-1" b="-7145"/>
              <a:stretch/>
            </p:blipFill>
            <p:spPr bwMode="auto">
              <a:xfrm>
                <a:off x="4618515" y="3188205"/>
                <a:ext cx="331986" cy="2477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 descr="라인 (소프트웨어) - 위키백과, 우리 모두의 백과사전">
                <a:extLst>
                  <a:ext uri="{FF2B5EF4-FFF2-40B4-BE49-F238E27FC236}">
                    <a16:creationId xmlns:a16="http://schemas.microsoft.com/office/drawing/2014/main" id="{841B4F84-6FCB-6225-F478-B094A59F3F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6738" y="3140121"/>
                <a:ext cx="214973" cy="2247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DAE53E4E-651A-D392-2AFF-E3C6770D8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15800" t="10528" r="6358" b="4739"/>
            <a:stretch/>
          </p:blipFill>
          <p:spPr>
            <a:xfrm>
              <a:off x="6042959" y="2086600"/>
              <a:ext cx="1381358" cy="1414214"/>
            </a:xfrm>
            <a:prstGeom prst="rect">
              <a:avLst/>
            </a:prstGeom>
          </p:spPr>
        </p:pic>
      </p:grpSp>
      <p:sp>
        <p:nvSpPr>
          <p:cNvPr id="513" name="TextBox 512">
            <a:extLst>
              <a:ext uri="{FF2B5EF4-FFF2-40B4-BE49-F238E27FC236}">
                <a16:creationId xmlns:a16="http://schemas.microsoft.com/office/drawing/2014/main" id="{0DB1EDFD-4F80-5621-1541-FB2F615284DF}"/>
              </a:ext>
            </a:extLst>
          </p:cNvPr>
          <p:cNvSpPr txBox="1"/>
          <p:nvPr/>
        </p:nvSpPr>
        <p:spPr>
          <a:xfrm>
            <a:off x="6782428" y="5981412"/>
            <a:ext cx="737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운영팀</a:t>
            </a:r>
          </a:p>
        </p:txBody>
      </p:sp>
      <p:sp>
        <p:nvSpPr>
          <p:cNvPr id="515" name="타원 514">
            <a:extLst>
              <a:ext uri="{FF2B5EF4-FFF2-40B4-BE49-F238E27FC236}">
                <a16:creationId xmlns:a16="http://schemas.microsoft.com/office/drawing/2014/main" id="{61AFEFC9-0C13-8749-C55D-79A3D01998D9}"/>
              </a:ext>
            </a:extLst>
          </p:cNvPr>
          <p:cNvSpPr/>
          <p:nvPr/>
        </p:nvSpPr>
        <p:spPr>
          <a:xfrm>
            <a:off x="8307013" y="4897622"/>
            <a:ext cx="1440000" cy="1452509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16" name="그림 515" descr="무기, 브라스 너클, 원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FEA6D9D6-60E3-428C-B413-247A8AEBD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059" t="21267" r="9688" b="20866"/>
          <a:stretch/>
        </p:blipFill>
        <p:spPr>
          <a:xfrm>
            <a:off x="8504268" y="5088115"/>
            <a:ext cx="1045490" cy="1009289"/>
          </a:xfrm>
          <a:prstGeom prst="rect">
            <a:avLst/>
          </a:prstGeom>
        </p:spPr>
      </p:pic>
      <p:sp>
        <p:nvSpPr>
          <p:cNvPr id="518" name="TextBox 517">
            <a:extLst>
              <a:ext uri="{FF2B5EF4-FFF2-40B4-BE49-F238E27FC236}">
                <a16:creationId xmlns:a16="http://schemas.microsoft.com/office/drawing/2014/main" id="{C9D1016B-A455-C9F1-363E-70C9252600D5}"/>
              </a:ext>
            </a:extLst>
          </p:cNvPr>
          <p:cNvSpPr txBox="1"/>
          <p:nvPr/>
        </p:nvSpPr>
        <p:spPr>
          <a:xfrm>
            <a:off x="8803776" y="6037270"/>
            <a:ext cx="737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/>
              <a:t>고객</a:t>
            </a:r>
            <a:endParaRPr lang="ko-KR" altLang="en-US" b="1" dirty="0"/>
          </a:p>
        </p:txBody>
      </p:sp>
      <p:sp>
        <p:nvSpPr>
          <p:cNvPr id="519" name="타원 518">
            <a:extLst>
              <a:ext uri="{FF2B5EF4-FFF2-40B4-BE49-F238E27FC236}">
                <a16:creationId xmlns:a16="http://schemas.microsoft.com/office/drawing/2014/main" id="{BA48E08C-9E26-8EB6-F42A-D1DACB3CF083}"/>
              </a:ext>
            </a:extLst>
          </p:cNvPr>
          <p:cNvSpPr/>
          <p:nvPr/>
        </p:nvSpPr>
        <p:spPr>
          <a:xfrm>
            <a:off x="10402557" y="4897622"/>
            <a:ext cx="1440000" cy="1452509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20" name="그림 519" descr="무기, 브라스 너클, 원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29F68669-0CD0-1E1E-2CAB-8983569FC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059" t="21267" r="9688" b="20866"/>
          <a:stretch/>
        </p:blipFill>
        <p:spPr>
          <a:xfrm>
            <a:off x="10599812" y="5088115"/>
            <a:ext cx="1045490" cy="1009289"/>
          </a:xfrm>
          <a:prstGeom prst="rect">
            <a:avLst/>
          </a:prstGeom>
        </p:spPr>
      </p:pic>
      <p:sp>
        <p:nvSpPr>
          <p:cNvPr id="521" name="TextBox 520">
            <a:extLst>
              <a:ext uri="{FF2B5EF4-FFF2-40B4-BE49-F238E27FC236}">
                <a16:creationId xmlns:a16="http://schemas.microsoft.com/office/drawing/2014/main" id="{AD0030A6-35EA-036F-855E-2CFCB5B00FB7}"/>
              </a:ext>
            </a:extLst>
          </p:cNvPr>
          <p:cNvSpPr txBox="1"/>
          <p:nvPr/>
        </p:nvSpPr>
        <p:spPr>
          <a:xfrm>
            <a:off x="10861184" y="6025235"/>
            <a:ext cx="737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현업</a:t>
            </a:r>
          </a:p>
        </p:txBody>
      </p:sp>
      <p:pic>
        <p:nvPicPr>
          <p:cNvPr id="527" name="그림 526" descr="스케치, 그림, 만화 영화, 일러스트레이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075D3FC4-B562-4E71-C8D9-935549C9710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2480" y1="10449" x2="42480" y2="10449"/>
                        <a14:foregroundMark x1="23438" y1="20898" x2="23438" y2="20898"/>
                        <a14:foregroundMark x1="50879" y1="24316" x2="50879" y2="24316"/>
                        <a14:foregroundMark x1="37207" y1="25195" x2="37207" y2="25195"/>
                        <a14:foregroundMark x1="43164" y1="28516" x2="43164" y2="28516"/>
                        <a14:foregroundMark x1="69141" y1="20215" x2="69141" y2="20215"/>
                        <a14:foregroundMark x1="76172" y1="21289" x2="76172" y2="21289"/>
                        <a14:foregroundMark x1="76855" y1="32617" x2="76855" y2="32617"/>
                        <a14:foregroundMark x1="72461" y1="35449" x2="72461" y2="35449"/>
                        <a14:foregroundMark x1="67773" y1="35645" x2="67773" y2="35645"/>
                        <a14:foregroundMark x1="67285" y1="40137" x2="67285" y2="40137"/>
                        <a14:foregroundMark x1="71191" y1="40527" x2="71191" y2="40527"/>
                        <a14:foregroundMark x1="25781" y1="60938" x2="25781" y2="60938"/>
                        <a14:foregroundMark x1="26563" y1="65527" x2="26563" y2="65527"/>
                        <a14:foregroundMark x1="45996" y1="72559" x2="45996" y2="72559"/>
                        <a14:foregroundMark x1="70117" y1="72949" x2="70117" y2="72949"/>
                        <a14:foregroundMark x1="76758" y1="72363" x2="76758" y2="72363"/>
                        <a14:foregroundMark x1="75000" y1="60449" x2="75000" y2="60449"/>
                        <a14:foregroundMark x1="66602" y1="60938" x2="66602" y2="60938"/>
                        <a14:backgroundMark x1="29297" y1="25488" x2="29297" y2="25488"/>
                        <a14:backgroundMark x1="54297" y1="16504" x2="54297" y2="16504"/>
                        <a14:backgroundMark x1="60059" y1="25195" x2="60059" y2="25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1410" y="713831"/>
            <a:ext cx="1691873" cy="169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1367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직사각형 42">
            <a:extLst>
              <a:ext uri="{FF2B5EF4-FFF2-40B4-BE49-F238E27FC236}">
                <a16:creationId xmlns:a16="http://schemas.microsoft.com/office/drawing/2014/main" id="{BDA24D9F-0392-DD9D-33CD-FBD70D1B468B}"/>
              </a:ext>
            </a:extLst>
          </p:cNvPr>
          <p:cNvSpPr/>
          <p:nvPr/>
        </p:nvSpPr>
        <p:spPr>
          <a:xfrm>
            <a:off x="389643" y="4363806"/>
            <a:ext cx="11582400" cy="1789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AAFCA3DB-FE67-37FE-ADCA-6767A8787A92}"/>
              </a:ext>
            </a:extLst>
          </p:cNvPr>
          <p:cNvSpPr/>
          <p:nvPr/>
        </p:nvSpPr>
        <p:spPr>
          <a:xfrm>
            <a:off x="448635" y="1548022"/>
            <a:ext cx="11582400" cy="1789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Google Shape;2242;p185">
            <a:extLst>
              <a:ext uri="{FF2B5EF4-FFF2-40B4-BE49-F238E27FC236}">
                <a16:creationId xmlns:a16="http://schemas.microsoft.com/office/drawing/2014/main" id="{692784B3-3923-C579-9A5D-E550F87D9B2E}"/>
              </a:ext>
            </a:extLst>
          </p:cNvPr>
          <p:cNvSpPr/>
          <p:nvPr/>
        </p:nvSpPr>
        <p:spPr>
          <a:xfrm>
            <a:off x="302331" y="4351229"/>
            <a:ext cx="11707800" cy="1785900"/>
          </a:xfrm>
          <a:prstGeom prst="roundRect">
            <a:avLst>
              <a:gd name="adj" fmla="val 1763"/>
            </a:avLst>
          </a:prstGeom>
          <a:solidFill>
            <a:srgbClr val="D2C4FF">
              <a:alpha val="14510"/>
            </a:srgbClr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244;p185">
            <a:extLst>
              <a:ext uri="{FF2B5EF4-FFF2-40B4-BE49-F238E27FC236}">
                <a16:creationId xmlns:a16="http://schemas.microsoft.com/office/drawing/2014/main" id="{4634DACC-207A-45AB-A474-E6480B93C07E}"/>
              </a:ext>
            </a:extLst>
          </p:cNvPr>
          <p:cNvSpPr/>
          <p:nvPr/>
        </p:nvSpPr>
        <p:spPr>
          <a:xfrm>
            <a:off x="295724" y="1548022"/>
            <a:ext cx="350400" cy="1789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900B4"/>
              </a:gs>
              <a:gs pos="100000">
                <a:srgbClr val="5C00F7"/>
              </a:gs>
            </a:gsLst>
            <a:lin ang="5400012" scaled="0"/>
          </a:gradFill>
          <a:ln>
            <a:noFill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2245;p185">
            <a:extLst>
              <a:ext uri="{FF2B5EF4-FFF2-40B4-BE49-F238E27FC236}">
                <a16:creationId xmlns:a16="http://schemas.microsoft.com/office/drawing/2014/main" id="{E367717A-D5EF-670C-893D-E3FA7FEB58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8439" r="89798" b="62127"/>
          <a:stretch/>
        </p:blipFill>
        <p:spPr>
          <a:xfrm>
            <a:off x="5980700" y="2020606"/>
            <a:ext cx="597026" cy="32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246;p185">
            <a:extLst>
              <a:ext uri="{FF2B5EF4-FFF2-40B4-BE49-F238E27FC236}">
                <a16:creationId xmlns:a16="http://schemas.microsoft.com/office/drawing/2014/main" id="{3BDA2440-B13D-7EEC-F2FE-B50512EB82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8439" r="89798" b="62127"/>
          <a:stretch/>
        </p:blipFill>
        <p:spPr>
          <a:xfrm>
            <a:off x="6576359" y="2020606"/>
            <a:ext cx="597026" cy="3256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50;p185">
            <a:extLst>
              <a:ext uri="{FF2B5EF4-FFF2-40B4-BE49-F238E27FC236}">
                <a16:creationId xmlns:a16="http://schemas.microsoft.com/office/drawing/2014/main" id="{FE51DE78-27A4-86B7-6B5F-5F7AAC2FE88C}"/>
              </a:ext>
            </a:extLst>
          </p:cNvPr>
          <p:cNvSpPr txBox="1"/>
          <p:nvPr/>
        </p:nvSpPr>
        <p:spPr>
          <a:xfrm rot="16200000">
            <a:off x="-35299" y="2037438"/>
            <a:ext cx="967869" cy="42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475" tIns="52725" rIns="105475" bIns="527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 Is</a:t>
            </a:r>
            <a:endParaRPr sz="2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51;p185">
            <a:extLst>
              <a:ext uri="{FF2B5EF4-FFF2-40B4-BE49-F238E27FC236}">
                <a16:creationId xmlns:a16="http://schemas.microsoft.com/office/drawing/2014/main" id="{D816437A-D525-A54E-71F1-8C1A3A0810AE}"/>
              </a:ext>
            </a:extLst>
          </p:cNvPr>
          <p:cNvSpPr/>
          <p:nvPr/>
        </p:nvSpPr>
        <p:spPr>
          <a:xfrm>
            <a:off x="931703" y="2900377"/>
            <a:ext cx="1041000" cy="297300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장애 발생</a:t>
            </a:r>
            <a:endParaRPr sz="1600"/>
          </a:p>
        </p:txBody>
      </p:sp>
      <p:pic>
        <p:nvPicPr>
          <p:cNvPr id="9" name="Google Shape;2252;p185" descr="스크린샷, 그래픽, 원, 다채로움이(가) 표시된 사진&#10;&#10;자동 생성된 설명">
            <a:extLst>
              <a:ext uri="{FF2B5EF4-FFF2-40B4-BE49-F238E27FC236}">
                <a16:creationId xmlns:a16="http://schemas.microsoft.com/office/drawing/2014/main" id="{D6B63B52-32F6-EF04-1DA4-B02625EDC5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7946" y="2172701"/>
            <a:ext cx="538432" cy="5384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253;p185">
            <a:extLst>
              <a:ext uri="{FF2B5EF4-FFF2-40B4-BE49-F238E27FC236}">
                <a16:creationId xmlns:a16="http://schemas.microsoft.com/office/drawing/2014/main" id="{C941414B-29C9-B1B5-92DD-CD1565A2F6E0}"/>
              </a:ext>
            </a:extLst>
          </p:cNvPr>
          <p:cNvSpPr/>
          <p:nvPr/>
        </p:nvSpPr>
        <p:spPr>
          <a:xfrm>
            <a:off x="2140918" y="2900377"/>
            <a:ext cx="1170900" cy="297300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이벤트 확인</a:t>
            </a:r>
            <a:endParaRPr sz="1600"/>
          </a:p>
        </p:txBody>
      </p:sp>
      <p:sp>
        <p:nvSpPr>
          <p:cNvPr id="11" name="Google Shape;2254;p185">
            <a:extLst>
              <a:ext uri="{FF2B5EF4-FFF2-40B4-BE49-F238E27FC236}">
                <a16:creationId xmlns:a16="http://schemas.microsoft.com/office/drawing/2014/main" id="{13AC9C97-CD1B-2FCD-6382-65258B919AD2}"/>
              </a:ext>
            </a:extLst>
          </p:cNvPr>
          <p:cNvSpPr/>
          <p:nvPr/>
        </p:nvSpPr>
        <p:spPr>
          <a:xfrm>
            <a:off x="3480410" y="2900377"/>
            <a:ext cx="1960800" cy="297300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영역별 담당자 확인 요청</a:t>
            </a:r>
            <a:endParaRPr sz="1600"/>
          </a:p>
        </p:txBody>
      </p:sp>
      <p:sp>
        <p:nvSpPr>
          <p:cNvPr id="12" name="Google Shape;2255;p185">
            <a:extLst>
              <a:ext uri="{FF2B5EF4-FFF2-40B4-BE49-F238E27FC236}">
                <a16:creationId xmlns:a16="http://schemas.microsoft.com/office/drawing/2014/main" id="{C4435293-F3A7-83BF-6EED-618A6B4A9BEA}"/>
              </a:ext>
            </a:extLst>
          </p:cNvPr>
          <p:cNvSpPr/>
          <p:nvPr/>
        </p:nvSpPr>
        <p:spPr>
          <a:xfrm>
            <a:off x="5609443" y="2900376"/>
            <a:ext cx="1960800" cy="297300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각 담당자 점검결과 공유</a:t>
            </a:r>
            <a:endParaRPr sz="1600"/>
          </a:p>
        </p:txBody>
      </p:sp>
      <p:sp>
        <p:nvSpPr>
          <p:cNvPr id="13" name="Google Shape;2256;p185">
            <a:extLst>
              <a:ext uri="{FF2B5EF4-FFF2-40B4-BE49-F238E27FC236}">
                <a16:creationId xmlns:a16="http://schemas.microsoft.com/office/drawing/2014/main" id="{E6C19571-6712-0642-DFB6-4C4D9A5DC03A}"/>
              </a:ext>
            </a:extLst>
          </p:cNvPr>
          <p:cNvSpPr/>
          <p:nvPr/>
        </p:nvSpPr>
        <p:spPr>
          <a:xfrm>
            <a:off x="7738476" y="2900377"/>
            <a:ext cx="1802700" cy="297300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이벤트 연관관계 파악</a:t>
            </a:r>
            <a:endParaRPr sz="1600"/>
          </a:p>
        </p:txBody>
      </p:sp>
      <p:sp>
        <p:nvSpPr>
          <p:cNvPr id="14" name="Google Shape;2257;p185">
            <a:extLst>
              <a:ext uri="{FF2B5EF4-FFF2-40B4-BE49-F238E27FC236}">
                <a16:creationId xmlns:a16="http://schemas.microsoft.com/office/drawing/2014/main" id="{B0D29E2B-8E0C-EEA1-BFEA-B887A32711CF}"/>
              </a:ext>
            </a:extLst>
          </p:cNvPr>
          <p:cNvSpPr/>
          <p:nvPr/>
        </p:nvSpPr>
        <p:spPr>
          <a:xfrm>
            <a:off x="3036942" y="5706446"/>
            <a:ext cx="1041000" cy="297300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장애 발생</a:t>
            </a:r>
            <a:endParaRPr sz="1600"/>
          </a:p>
        </p:txBody>
      </p:sp>
      <p:sp>
        <p:nvSpPr>
          <p:cNvPr id="15" name="Google Shape;2258;p185">
            <a:extLst>
              <a:ext uri="{FF2B5EF4-FFF2-40B4-BE49-F238E27FC236}">
                <a16:creationId xmlns:a16="http://schemas.microsoft.com/office/drawing/2014/main" id="{15E5FEB0-218B-6866-AF45-D81850F3F8A2}"/>
              </a:ext>
            </a:extLst>
          </p:cNvPr>
          <p:cNvSpPr/>
          <p:nvPr/>
        </p:nvSpPr>
        <p:spPr>
          <a:xfrm>
            <a:off x="4275256" y="5706446"/>
            <a:ext cx="1170900" cy="297300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이벤트 확인</a:t>
            </a:r>
            <a:endParaRPr sz="1600"/>
          </a:p>
        </p:txBody>
      </p:sp>
      <p:sp>
        <p:nvSpPr>
          <p:cNvPr id="16" name="Google Shape;2259;p185">
            <a:extLst>
              <a:ext uri="{FF2B5EF4-FFF2-40B4-BE49-F238E27FC236}">
                <a16:creationId xmlns:a16="http://schemas.microsoft.com/office/drawing/2014/main" id="{4DA03FF4-B049-453D-C590-50ABE6D34070}"/>
              </a:ext>
            </a:extLst>
          </p:cNvPr>
          <p:cNvSpPr/>
          <p:nvPr/>
        </p:nvSpPr>
        <p:spPr>
          <a:xfrm>
            <a:off x="5643848" y="5706446"/>
            <a:ext cx="1596000" cy="297300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종합 점검</a:t>
            </a:r>
            <a:endParaRPr sz="1600" dirty="0"/>
          </a:p>
        </p:txBody>
      </p:sp>
      <p:sp>
        <p:nvSpPr>
          <p:cNvPr id="17" name="Google Shape;2260;p185">
            <a:extLst>
              <a:ext uri="{FF2B5EF4-FFF2-40B4-BE49-F238E27FC236}">
                <a16:creationId xmlns:a16="http://schemas.microsoft.com/office/drawing/2014/main" id="{853208D0-2A48-9203-751F-5404659873B3}"/>
              </a:ext>
            </a:extLst>
          </p:cNvPr>
          <p:cNvSpPr/>
          <p:nvPr/>
        </p:nvSpPr>
        <p:spPr>
          <a:xfrm>
            <a:off x="9709585" y="2900377"/>
            <a:ext cx="974100" cy="297300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이슈 처리</a:t>
            </a:r>
            <a:endParaRPr sz="1600"/>
          </a:p>
        </p:txBody>
      </p:sp>
      <p:sp>
        <p:nvSpPr>
          <p:cNvPr id="18" name="Google Shape;2261;p185">
            <a:extLst>
              <a:ext uri="{FF2B5EF4-FFF2-40B4-BE49-F238E27FC236}">
                <a16:creationId xmlns:a16="http://schemas.microsoft.com/office/drawing/2014/main" id="{32733DF8-4A3D-155B-209E-283BBBABE597}"/>
              </a:ext>
            </a:extLst>
          </p:cNvPr>
          <p:cNvSpPr/>
          <p:nvPr/>
        </p:nvSpPr>
        <p:spPr>
          <a:xfrm>
            <a:off x="10852393" y="2900377"/>
            <a:ext cx="974100" cy="297300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상황 종료</a:t>
            </a:r>
            <a:endParaRPr sz="1600"/>
          </a:p>
        </p:txBody>
      </p:sp>
      <p:sp>
        <p:nvSpPr>
          <p:cNvPr id="19" name="Google Shape;2262;p185">
            <a:extLst>
              <a:ext uri="{FF2B5EF4-FFF2-40B4-BE49-F238E27FC236}">
                <a16:creationId xmlns:a16="http://schemas.microsoft.com/office/drawing/2014/main" id="{DB21FED2-3BD8-E42E-0D63-CED7CE6A8342}"/>
              </a:ext>
            </a:extLst>
          </p:cNvPr>
          <p:cNvSpPr/>
          <p:nvPr/>
        </p:nvSpPr>
        <p:spPr>
          <a:xfrm>
            <a:off x="7437286" y="5706446"/>
            <a:ext cx="974100" cy="297300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이슈 처리</a:t>
            </a:r>
            <a:endParaRPr sz="1600"/>
          </a:p>
        </p:txBody>
      </p:sp>
      <p:sp>
        <p:nvSpPr>
          <p:cNvPr id="20" name="Google Shape;2263;p185">
            <a:extLst>
              <a:ext uri="{FF2B5EF4-FFF2-40B4-BE49-F238E27FC236}">
                <a16:creationId xmlns:a16="http://schemas.microsoft.com/office/drawing/2014/main" id="{5CBB33DF-CCE6-652F-D3EE-AF0971B11AC8}"/>
              </a:ext>
            </a:extLst>
          </p:cNvPr>
          <p:cNvSpPr/>
          <p:nvPr/>
        </p:nvSpPr>
        <p:spPr>
          <a:xfrm>
            <a:off x="8609193" y="5706446"/>
            <a:ext cx="974100" cy="297300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상황 종료</a:t>
            </a:r>
            <a:endParaRPr sz="1600"/>
          </a:p>
        </p:txBody>
      </p:sp>
      <p:pic>
        <p:nvPicPr>
          <p:cNvPr id="21" name="Google Shape;2264;p185" descr="스크린샷, 그래픽, 원, 다채로움이(가) 표시된 사진&#10;&#10;자동 생성된 설명">
            <a:extLst>
              <a:ext uri="{FF2B5EF4-FFF2-40B4-BE49-F238E27FC236}">
                <a16:creationId xmlns:a16="http://schemas.microsoft.com/office/drawing/2014/main" id="{0F6B9426-CB9C-C445-FFE6-963586741D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3185" y="4974963"/>
            <a:ext cx="538432" cy="53843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65;p185">
            <a:extLst>
              <a:ext uri="{FF2B5EF4-FFF2-40B4-BE49-F238E27FC236}">
                <a16:creationId xmlns:a16="http://schemas.microsoft.com/office/drawing/2014/main" id="{081D6D39-140E-2AB7-EDAE-9DAED4593F8E}"/>
              </a:ext>
            </a:extLst>
          </p:cNvPr>
          <p:cNvSpPr/>
          <p:nvPr/>
        </p:nvSpPr>
        <p:spPr>
          <a:xfrm>
            <a:off x="3480410" y="2337081"/>
            <a:ext cx="959400" cy="341100"/>
          </a:xfrm>
          <a:prstGeom prst="roundRect">
            <a:avLst>
              <a:gd name="adj" fmla="val 9766"/>
            </a:avLst>
          </a:prstGeom>
          <a:solidFill>
            <a:srgbClr val="5C00F7"/>
          </a:solidFill>
          <a:ln w="12700" cap="flat" cmpd="sng">
            <a:solidFill>
              <a:srgbClr val="D2C4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EMS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266;p185">
            <a:extLst>
              <a:ext uri="{FF2B5EF4-FFF2-40B4-BE49-F238E27FC236}">
                <a16:creationId xmlns:a16="http://schemas.microsoft.com/office/drawing/2014/main" id="{CB91040E-C86A-E729-91C2-CC0E156CAF1C}"/>
              </a:ext>
            </a:extLst>
          </p:cNvPr>
          <p:cNvSpPr/>
          <p:nvPr/>
        </p:nvSpPr>
        <p:spPr>
          <a:xfrm>
            <a:off x="4483908" y="2337081"/>
            <a:ext cx="959400" cy="341100"/>
          </a:xfrm>
          <a:prstGeom prst="roundRect">
            <a:avLst>
              <a:gd name="adj" fmla="val 9766"/>
            </a:avLst>
          </a:prstGeom>
          <a:solidFill>
            <a:srgbClr val="5C00F7"/>
          </a:solidFill>
          <a:ln w="12700" cap="flat" cmpd="sng">
            <a:solidFill>
              <a:srgbClr val="D2C4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Scouter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267;p185">
            <a:extLst>
              <a:ext uri="{FF2B5EF4-FFF2-40B4-BE49-F238E27FC236}">
                <a16:creationId xmlns:a16="http://schemas.microsoft.com/office/drawing/2014/main" id="{FD8F9F4C-0BB7-30D3-07FF-F94A8D4AD87E}"/>
              </a:ext>
            </a:extLst>
          </p:cNvPr>
          <p:cNvSpPr/>
          <p:nvPr/>
        </p:nvSpPr>
        <p:spPr>
          <a:xfrm>
            <a:off x="3480410" y="1954022"/>
            <a:ext cx="959400" cy="341100"/>
          </a:xfrm>
          <a:prstGeom prst="roundRect">
            <a:avLst>
              <a:gd name="adj" fmla="val 9766"/>
            </a:avLst>
          </a:prstGeom>
          <a:solidFill>
            <a:srgbClr val="5C00F7"/>
          </a:solidFill>
          <a:ln w="12700" cap="flat" cmpd="sng">
            <a:solidFill>
              <a:srgbClr val="D2C4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Polestar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268;p185">
            <a:extLst>
              <a:ext uri="{FF2B5EF4-FFF2-40B4-BE49-F238E27FC236}">
                <a16:creationId xmlns:a16="http://schemas.microsoft.com/office/drawing/2014/main" id="{11FE196E-31D7-16B9-27F0-F9C22FF460D2}"/>
              </a:ext>
            </a:extLst>
          </p:cNvPr>
          <p:cNvSpPr/>
          <p:nvPr/>
        </p:nvSpPr>
        <p:spPr>
          <a:xfrm>
            <a:off x="4483908" y="1954022"/>
            <a:ext cx="959400" cy="341100"/>
          </a:xfrm>
          <a:prstGeom prst="roundRect">
            <a:avLst>
              <a:gd name="adj" fmla="val 9766"/>
            </a:avLst>
          </a:prstGeom>
          <a:solidFill>
            <a:srgbClr val="5C00F7"/>
          </a:solidFill>
          <a:ln w="12700" cap="flat" cmpd="sng">
            <a:solidFill>
              <a:srgbClr val="D2C4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NMS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269;p185" descr="그래픽, 상징, 클립아트, 만화 영화이(가) 표시된 사진&#10;&#10;자동 생성된 설명">
            <a:extLst>
              <a:ext uri="{FF2B5EF4-FFF2-40B4-BE49-F238E27FC236}">
                <a16:creationId xmlns:a16="http://schemas.microsoft.com/office/drawing/2014/main" id="{C4D7B0C1-641D-3B60-F9E9-830B36D6397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0136" y="2220662"/>
            <a:ext cx="480964" cy="480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270;p185" descr="그래픽, 상징, 클립아트, 만화 영화이(가) 표시된 사진&#10;&#10;자동 생성된 설명">
            <a:extLst>
              <a:ext uri="{FF2B5EF4-FFF2-40B4-BE49-F238E27FC236}">
                <a16:creationId xmlns:a16="http://schemas.microsoft.com/office/drawing/2014/main" id="{CD3C9650-0864-7110-EA0F-77D5C1A8992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8467" y="4985854"/>
            <a:ext cx="480964" cy="480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271;p185">
            <a:extLst>
              <a:ext uri="{FF2B5EF4-FFF2-40B4-BE49-F238E27FC236}">
                <a16:creationId xmlns:a16="http://schemas.microsoft.com/office/drawing/2014/main" id="{2DFC9994-417D-7541-EA2F-BA889430A3D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4439" t="35515" b="46908"/>
          <a:stretch/>
        </p:blipFill>
        <p:spPr>
          <a:xfrm>
            <a:off x="5539367" y="4930576"/>
            <a:ext cx="1897920" cy="570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272;p185">
            <a:extLst>
              <a:ext uri="{FF2B5EF4-FFF2-40B4-BE49-F238E27FC236}">
                <a16:creationId xmlns:a16="http://schemas.microsoft.com/office/drawing/2014/main" id="{68C5A4CB-48B2-D5B3-D8CA-BA0A653EA9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8439" r="89798" b="62127"/>
          <a:stretch/>
        </p:blipFill>
        <p:spPr>
          <a:xfrm>
            <a:off x="5649778" y="2329888"/>
            <a:ext cx="597026" cy="32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273;p185">
            <a:extLst>
              <a:ext uri="{FF2B5EF4-FFF2-40B4-BE49-F238E27FC236}">
                <a16:creationId xmlns:a16="http://schemas.microsoft.com/office/drawing/2014/main" id="{587A5230-B8D4-F0CE-A406-9A0BD4872B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8439" r="89798" b="62127"/>
          <a:stretch/>
        </p:blipFill>
        <p:spPr>
          <a:xfrm>
            <a:off x="6245437" y="2329888"/>
            <a:ext cx="597026" cy="32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274;p185">
            <a:extLst>
              <a:ext uri="{FF2B5EF4-FFF2-40B4-BE49-F238E27FC236}">
                <a16:creationId xmlns:a16="http://schemas.microsoft.com/office/drawing/2014/main" id="{94422ED1-7A37-344B-25D7-7558ECE3841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8439" r="89798" b="62127"/>
          <a:stretch/>
        </p:blipFill>
        <p:spPr>
          <a:xfrm>
            <a:off x="6841097" y="2329888"/>
            <a:ext cx="597026" cy="32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275;p185" descr="스크린샷, 원, 다채로움, 그래픽이(가) 표시된 사진&#10;&#10;자동 생성된 설명">
            <a:extLst>
              <a:ext uri="{FF2B5EF4-FFF2-40B4-BE49-F238E27FC236}">
                <a16:creationId xmlns:a16="http://schemas.microsoft.com/office/drawing/2014/main" id="{38EC5D9A-9F79-5070-16FF-679A286E1B4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44753" y="2147303"/>
            <a:ext cx="576661" cy="57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276;p185" descr="그래픽, 상징, 로고, 클립아트이(가) 표시된 사진&#10;&#10;자동 생성된 설명">
            <a:extLst>
              <a:ext uri="{FF2B5EF4-FFF2-40B4-BE49-F238E27FC236}">
                <a16:creationId xmlns:a16="http://schemas.microsoft.com/office/drawing/2014/main" id="{4C307695-4DF3-64D8-E712-32678F4B20A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45604" y="2192276"/>
            <a:ext cx="488807" cy="48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277;p185" descr="그래픽, 상징, 로고, 클립아트이(가) 표시된 사진&#10;&#10;자동 생성된 설명">
            <a:extLst>
              <a:ext uri="{FF2B5EF4-FFF2-40B4-BE49-F238E27FC236}">
                <a16:creationId xmlns:a16="http://schemas.microsoft.com/office/drawing/2014/main" id="{C7990DCC-0399-6649-FE08-5D77483433B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39408" y="4952909"/>
            <a:ext cx="488807" cy="48880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2278;p185">
            <a:extLst>
              <a:ext uri="{FF2B5EF4-FFF2-40B4-BE49-F238E27FC236}">
                <a16:creationId xmlns:a16="http://schemas.microsoft.com/office/drawing/2014/main" id="{4CCBFEE7-05A6-4881-986C-4E5D2C49ACEE}"/>
              </a:ext>
            </a:extLst>
          </p:cNvPr>
          <p:cNvSpPr/>
          <p:nvPr/>
        </p:nvSpPr>
        <p:spPr>
          <a:xfrm>
            <a:off x="5687902" y="4754628"/>
            <a:ext cx="1509900" cy="204300"/>
          </a:xfrm>
          <a:prstGeom prst="trapezoid">
            <a:avLst>
              <a:gd name="adj" fmla="val 214300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5C00F7">
                  <a:alpha val="3843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2280;p185" descr="원, 그래픽, 클립아트, 디자인이(가) 표시된 사진&#10;&#10;자동 생성된 설명">
            <a:extLst>
              <a:ext uri="{FF2B5EF4-FFF2-40B4-BE49-F238E27FC236}">
                <a16:creationId xmlns:a16="http://schemas.microsoft.com/office/drawing/2014/main" id="{C57C1341-CC1B-77B6-0D89-680B6D316A7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91102" y="2252261"/>
            <a:ext cx="415953" cy="41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281;p185" descr="원, 그래픽, 클립아트, 디자인이(가) 표시된 사진&#10;&#10;자동 생성된 설명">
            <a:extLst>
              <a:ext uri="{FF2B5EF4-FFF2-40B4-BE49-F238E27FC236}">
                <a16:creationId xmlns:a16="http://schemas.microsoft.com/office/drawing/2014/main" id="{CD75A3BD-7CA0-0A3D-D699-8DBD6B0A1C3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43145" y="5039813"/>
            <a:ext cx="415953" cy="41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282;p185">
            <a:extLst>
              <a:ext uri="{FF2B5EF4-FFF2-40B4-BE49-F238E27FC236}">
                <a16:creationId xmlns:a16="http://schemas.microsoft.com/office/drawing/2014/main" id="{D0B5420A-869E-BB00-1AE4-A286D0D54B4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400000">
            <a:off x="5683357" y="2423383"/>
            <a:ext cx="609600" cy="289825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2283;p185">
            <a:extLst>
              <a:ext uri="{FF2B5EF4-FFF2-40B4-BE49-F238E27FC236}">
                <a16:creationId xmlns:a16="http://schemas.microsoft.com/office/drawing/2014/main" id="{189D6B42-5D52-A39C-CD0B-D2117BD096B0}"/>
              </a:ext>
            </a:extLst>
          </p:cNvPr>
          <p:cNvSpPr/>
          <p:nvPr/>
        </p:nvSpPr>
        <p:spPr>
          <a:xfrm>
            <a:off x="295724" y="4363806"/>
            <a:ext cx="350400" cy="1789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900B4"/>
              </a:gs>
              <a:gs pos="100000">
                <a:srgbClr val="5C00F7"/>
              </a:gs>
            </a:gsLst>
            <a:lin ang="5400012" scaled="0"/>
          </a:gradFill>
          <a:ln>
            <a:noFill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84;p185">
            <a:extLst>
              <a:ext uri="{FF2B5EF4-FFF2-40B4-BE49-F238E27FC236}">
                <a16:creationId xmlns:a16="http://schemas.microsoft.com/office/drawing/2014/main" id="{998B7A16-EF81-BEB0-502B-DB5F9BA95F9D}"/>
              </a:ext>
            </a:extLst>
          </p:cNvPr>
          <p:cNvSpPr txBox="1"/>
          <p:nvPr/>
        </p:nvSpPr>
        <p:spPr>
          <a:xfrm rot="16200000">
            <a:off x="-62789" y="4918656"/>
            <a:ext cx="1082399" cy="42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475" tIns="52725" rIns="105475" bIns="527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Be</a:t>
            </a:r>
            <a:endParaRPr sz="2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2242;p185">
            <a:extLst>
              <a:ext uri="{FF2B5EF4-FFF2-40B4-BE49-F238E27FC236}">
                <a16:creationId xmlns:a16="http://schemas.microsoft.com/office/drawing/2014/main" id="{BBD5FDB4-0CB5-DE95-0D88-F325576BFA3D}"/>
              </a:ext>
            </a:extLst>
          </p:cNvPr>
          <p:cNvSpPr/>
          <p:nvPr/>
        </p:nvSpPr>
        <p:spPr>
          <a:xfrm>
            <a:off x="326943" y="1539762"/>
            <a:ext cx="11707800" cy="1785900"/>
          </a:xfrm>
          <a:prstGeom prst="roundRect">
            <a:avLst>
              <a:gd name="adj" fmla="val 1763"/>
            </a:avLst>
          </a:prstGeom>
          <a:solidFill>
            <a:srgbClr val="D2C4FF">
              <a:alpha val="14510"/>
            </a:srgbClr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517;g2ce3f88fed4_5_707">
            <a:extLst>
              <a:ext uri="{FF2B5EF4-FFF2-40B4-BE49-F238E27FC236}">
                <a16:creationId xmlns:a16="http://schemas.microsoft.com/office/drawing/2014/main" id="{2CE43EA1-64B5-1FE1-9403-2C9FB6E9D3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>
                <a:cs typeface="Pretendard" panose="02000503000000020004" pitchFamily="2" charset="-127"/>
              </a:rPr>
              <a:t>우리의 모니터링은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>
          <a:extLst>
            <a:ext uri="{FF2B5EF4-FFF2-40B4-BE49-F238E27FC236}">
              <a16:creationId xmlns:a16="http://schemas.microsoft.com/office/drawing/2014/main" id="{9EC13FB2-0C88-A0E4-F804-0429F82D3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517;g2ce3f88fed4_5_707">
            <a:extLst>
              <a:ext uri="{FF2B5EF4-FFF2-40B4-BE49-F238E27FC236}">
                <a16:creationId xmlns:a16="http://schemas.microsoft.com/office/drawing/2014/main" id="{DB38DDC6-BF41-9729-6F60-A03FE5830F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DATADOG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pic>
        <p:nvPicPr>
          <p:cNvPr id="52" name="그림 51">
            <a:extLst>
              <a:ext uri="{FF2B5EF4-FFF2-40B4-BE49-F238E27FC236}">
                <a16:creationId xmlns:a16="http://schemas.microsoft.com/office/drawing/2014/main" id="{B7DD78C8-8073-7951-D72A-986FF5435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80" y="1229038"/>
            <a:ext cx="11160439" cy="497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9791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ce3f88fed4_5_688"/>
          <p:cNvSpPr txBox="1">
            <a:spLocks noGrp="1"/>
          </p:cNvSpPr>
          <p:nvPr>
            <p:ph type="subTitle" idx="1"/>
          </p:nvPr>
        </p:nvSpPr>
        <p:spPr>
          <a:xfrm>
            <a:off x="322916" y="1990726"/>
            <a:ext cx="827432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96" name="Google Shape;496;g2ce3f88fed4_5_688"/>
          <p:cNvSpPr txBox="1">
            <a:spLocks noGrp="1"/>
          </p:cNvSpPr>
          <p:nvPr>
            <p:ph type="title"/>
          </p:nvPr>
        </p:nvSpPr>
        <p:spPr>
          <a:xfrm>
            <a:off x="322916" y="240030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ko-KR" alt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데린이의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 데이터센터 </a:t>
            </a:r>
            <a:r>
              <a:rPr lang="en-US" altLang="ko-KR" dirty="0">
                <a:cs typeface="Pretendard" panose="02000503000000020004" pitchFamily="2" charset="-127"/>
              </a:rPr>
              <a:t>Datadog </a:t>
            </a:r>
            <a:r>
              <a:rPr lang="ko-KR" altLang="en-US" dirty="0">
                <a:cs typeface="Pretendard" panose="02000503000000020004" pitchFamily="2" charset="-127"/>
              </a:rPr>
              <a:t>구성하기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 </a:t>
            </a:r>
            <a:b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</a:b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 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497" name="Google Shape;497;g2ce3f88fed4_5_688"/>
          <p:cNvSpPr txBox="1">
            <a:spLocks noGrp="1"/>
          </p:cNvSpPr>
          <p:nvPr>
            <p:ph type="body" idx="2"/>
          </p:nvPr>
        </p:nvSpPr>
        <p:spPr>
          <a:xfrm>
            <a:off x="322916" y="4692846"/>
            <a:ext cx="3702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ko-KR" altLang="en-US" dirty="0">
                <a:cs typeface="Pretendard" panose="02000503000000020004" pitchFamily="2" charset="-127"/>
              </a:rPr>
              <a:t>송 규 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동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498" name="Google Shape;498;g2ce3f88fed4_5_688"/>
          <p:cNvSpPr txBox="1">
            <a:spLocks noGrp="1"/>
          </p:cNvSpPr>
          <p:nvPr>
            <p:ph type="body" idx="3"/>
          </p:nvPr>
        </p:nvSpPr>
        <p:spPr>
          <a:xfrm>
            <a:off x="322916" y="1492893"/>
            <a:ext cx="349250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99" name="Google Shape;499;g2ce3f88fed4_5_688"/>
          <p:cNvSpPr txBox="1">
            <a:spLocks noGrp="1"/>
          </p:cNvSpPr>
          <p:nvPr>
            <p:ph type="body" idx="4"/>
          </p:nvPr>
        </p:nvSpPr>
        <p:spPr>
          <a:xfrm>
            <a:off x="322916" y="5066907"/>
            <a:ext cx="3702329" cy="7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ko-KR" altLang="en-US" dirty="0">
                <a:cs typeface="Pretendard" panose="02000503000000020004" pitchFamily="2" charset="-127"/>
              </a:rPr>
              <a:t>클라우드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 엔지니어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40"/>
              <a:buNone/>
            </a:pPr>
            <a:r>
              <a:rPr lang="en-US" dirty="0">
                <a:cs typeface="Pretendard" panose="02000503000000020004" pitchFamily="2" charset="-127"/>
              </a:rPr>
              <a:t>CJ</a:t>
            </a:r>
            <a:r>
              <a:rPr lang="ko-KR" altLang="en-US" dirty="0" err="1">
                <a:cs typeface="Pretendard" panose="02000503000000020004" pitchFamily="2" charset="-127"/>
              </a:rPr>
              <a:t>올리브네트웍스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14CF461C-7BB8-F6C8-04A5-0B60C62AB2CE}"/>
              </a:ext>
            </a:extLst>
          </p:cNvPr>
          <p:cNvSpPr/>
          <p:nvPr/>
        </p:nvSpPr>
        <p:spPr>
          <a:xfrm>
            <a:off x="4509233" y="1737360"/>
            <a:ext cx="3169920" cy="229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3" name="Google Shape;533;g2ce3f88fed4_5_72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첫 번째 고난 </a:t>
            </a:r>
            <a: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– 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내부 </a:t>
            </a:r>
            <a:r>
              <a:rPr lang="ko-KR" altLang="en-US" dirty="0">
                <a:cs typeface="Pretendard" panose="02000503000000020004" pitchFamily="2" charset="-127"/>
              </a:rPr>
              <a:t>협의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3" name="Google Shape;751;g2ce3f88fed4_5_914">
            <a:extLst>
              <a:ext uri="{FF2B5EF4-FFF2-40B4-BE49-F238E27FC236}">
                <a16:creationId xmlns:a16="http://schemas.microsoft.com/office/drawing/2014/main" id="{09DB0D1B-274E-A401-66DE-E06D12DBE62A}"/>
              </a:ext>
            </a:extLst>
          </p:cNvPr>
          <p:cNvSpPr/>
          <p:nvPr/>
        </p:nvSpPr>
        <p:spPr>
          <a:xfrm>
            <a:off x="1068450" y="4036726"/>
            <a:ext cx="3169920" cy="1620000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chemeClr val="accent3"/>
              </a:gs>
              <a:gs pos="100000">
                <a:schemeClr val="accent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4" name="Google Shape;752;g2ce3f88fed4_5_914">
            <a:extLst>
              <a:ext uri="{FF2B5EF4-FFF2-40B4-BE49-F238E27FC236}">
                <a16:creationId xmlns:a16="http://schemas.microsoft.com/office/drawing/2014/main" id="{88700193-D2C8-E682-AC10-6CC6B52C5C86}"/>
              </a:ext>
            </a:extLst>
          </p:cNvPr>
          <p:cNvSpPr txBox="1"/>
          <p:nvPr/>
        </p:nvSpPr>
        <p:spPr>
          <a:xfrm>
            <a:off x="1257680" y="4284777"/>
            <a:ext cx="16286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SaaS </a:t>
            </a:r>
            <a:r>
              <a:rPr lang="ko-KR" altLang="en-US" sz="1800" b="1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솔루션</a:t>
            </a:r>
            <a:endParaRPr sz="1800" b="1" i="0" u="none" strike="noStrike" cap="none" dirty="0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5" name="Google Shape;753;g2ce3f88fed4_5_914">
            <a:extLst>
              <a:ext uri="{FF2B5EF4-FFF2-40B4-BE49-F238E27FC236}">
                <a16:creationId xmlns:a16="http://schemas.microsoft.com/office/drawing/2014/main" id="{C9304B35-0373-19F4-74FF-AC267BF01906}"/>
              </a:ext>
            </a:extLst>
          </p:cNvPr>
          <p:cNvSpPr txBox="1"/>
          <p:nvPr/>
        </p:nvSpPr>
        <p:spPr>
          <a:xfrm>
            <a:off x="1257680" y="4708309"/>
            <a:ext cx="282777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-KR" altLang="en-US" sz="1200" b="0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구축형으로 구성되는 기존 모니터링 시스템과 구독형 </a:t>
            </a:r>
            <a:r>
              <a:rPr lang="en-US" altLang="ko-KR" sz="1200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SaaS </a:t>
            </a:r>
            <a:r>
              <a:rPr lang="ko-KR" altLang="en-US" sz="1200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솔루션에 대한 협의</a:t>
            </a:r>
            <a:endParaRPr sz="1400" b="0" i="0" u="none" strike="noStrike" cap="none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" name="Google Shape;754;g2ce3f88fed4_5_914">
            <a:extLst>
              <a:ext uri="{FF2B5EF4-FFF2-40B4-BE49-F238E27FC236}">
                <a16:creationId xmlns:a16="http://schemas.microsoft.com/office/drawing/2014/main" id="{A62DC888-433A-0E97-8F7F-A05EF5F1D026}"/>
              </a:ext>
            </a:extLst>
          </p:cNvPr>
          <p:cNvSpPr/>
          <p:nvPr/>
        </p:nvSpPr>
        <p:spPr>
          <a:xfrm>
            <a:off x="4511041" y="4036726"/>
            <a:ext cx="3169920" cy="1620000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chemeClr val="accent3"/>
              </a:gs>
              <a:gs pos="100000">
                <a:schemeClr val="accent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" name="Google Shape;755;g2ce3f88fed4_5_914">
            <a:extLst>
              <a:ext uri="{FF2B5EF4-FFF2-40B4-BE49-F238E27FC236}">
                <a16:creationId xmlns:a16="http://schemas.microsoft.com/office/drawing/2014/main" id="{E4508B07-7A38-96B3-E692-2C01FFF98CB8}"/>
              </a:ext>
            </a:extLst>
          </p:cNvPr>
          <p:cNvSpPr txBox="1"/>
          <p:nvPr/>
        </p:nvSpPr>
        <p:spPr>
          <a:xfrm>
            <a:off x="4700271" y="4284777"/>
            <a:ext cx="8816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altLang="en-US" sz="1800" b="1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보안</a:t>
            </a:r>
            <a:endParaRPr sz="1400" b="0" i="0" u="none" strike="noStrike" cap="none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" name="Google Shape;756;g2ce3f88fed4_5_914">
            <a:extLst>
              <a:ext uri="{FF2B5EF4-FFF2-40B4-BE49-F238E27FC236}">
                <a16:creationId xmlns:a16="http://schemas.microsoft.com/office/drawing/2014/main" id="{6517111B-15A8-DDA3-9913-6D5A4839D112}"/>
              </a:ext>
            </a:extLst>
          </p:cNvPr>
          <p:cNvSpPr txBox="1"/>
          <p:nvPr/>
        </p:nvSpPr>
        <p:spPr>
          <a:xfrm>
            <a:off x="4700271" y="4708309"/>
            <a:ext cx="2827779" cy="3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-KR" altLang="en-US" sz="1400" b="0" i="0" u="none" strike="noStrike" cap="none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Arial"/>
              </a:rPr>
              <a:t>데이터 해외 이전 이슈</a:t>
            </a:r>
            <a:endParaRPr sz="1400" b="0" i="0" u="none" strike="noStrike" cap="none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" name="Google Shape;757;g2ce3f88fed4_5_914">
            <a:extLst>
              <a:ext uri="{FF2B5EF4-FFF2-40B4-BE49-F238E27FC236}">
                <a16:creationId xmlns:a16="http://schemas.microsoft.com/office/drawing/2014/main" id="{795FD5E6-8CB5-C2FC-B929-73C27877A1AE}"/>
              </a:ext>
            </a:extLst>
          </p:cNvPr>
          <p:cNvSpPr/>
          <p:nvPr/>
        </p:nvSpPr>
        <p:spPr>
          <a:xfrm>
            <a:off x="7953631" y="4036726"/>
            <a:ext cx="3169920" cy="1620000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chemeClr val="accent3"/>
              </a:gs>
              <a:gs pos="100000">
                <a:schemeClr val="accent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" name="Google Shape;758;g2ce3f88fed4_5_914">
            <a:extLst>
              <a:ext uri="{FF2B5EF4-FFF2-40B4-BE49-F238E27FC236}">
                <a16:creationId xmlns:a16="http://schemas.microsoft.com/office/drawing/2014/main" id="{313879E0-7701-E8AD-5BE9-A890FD268EF7}"/>
              </a:ext>
            </a:extLst>
          </p:cNvPr>
          <p:cNvSpPr txBox="1"/>
          <p:nvPr/>
        </p:nvSpPr>
        <p:spPr>
          <a:xfrm>
            <a:off x="8142861" y="4284777"/>
            <a:ext cx="13256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altLang="en-US" sz="1800" b="1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비용</a:t>
            </a:r>
            <a:endParaRPr sz="1400" b="0" i="0" u="none" strike="noStrike" cap="none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" name="Google Shape;759;g2ce3f88fed4_5_914">
            <a:extLst>
              <a:ext uri="{FF2B5EF4-FFF2-40B4-BE49-F238E27FC236}">
                <a16:creationId xmlns:a16="http://schemas.microsoft.com/office/drawing/2014/main" id="{8C6DA0E5-F840-4B3C-C898-33EE3E7558B3}"/>
              </a:ext>
            </a:extLst>
          </p:cNvPr>
          <p:cNvSpPr txBox="1"/>
          <p:nvPr/>
        </p:nvSpPr>
        <p:spPr>
          <a:xfrm>
            <a:off x="8142861" y="4708309"/>
            <a:ext cx="2827779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-KR" altLang="en-US" sz="1400" b="0" i="0" u="none" strike="noStrike" cap="none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Arial"/>
              </a:rPr>
              <a:t>사용량만큼 지불하는 월 과금 시스템</a:t>
            </a:r>
            <a:endParaRPr sz="1400" b="0" i="0" u="none" strike="noStrike" cap="none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pic>
        <p:nvPicPr>
          <p:cNvPr id="1026" name="Picture 2" descr="1,800+ Saas Icon Stock Illustrations, Royalty-Free Vector Graphics &amp; Clip  Art - iStock">
            <a:extLst>
              <a:ext uri="{FF2B5EF4-FFF2-40B4-BE49-F238E27FC236}">
                <a16:creationId xmlns:a16="http://schemas.microsoft.com/office/drawing/2014/main" id="{BC12BE84-09A5-E027-7E44-961BB6251F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28"/>
          <a:stretch/>
        </p:blipFill>
        <p:spPr bwMode="auto">
          <a:xfrm>
            <a:off x="1064836" y="1737360"/>
            <a:ext cx="3167985" cy="229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curity - Free security icons">
            <a:extLst>
              <a:ext uri="{FF2B5EF4-FFF2-40B4-BE49-F238E27FC236}">
                <a16:creationId xmlns:a16="http://schemas.microsoft.com/office/drawing/2014/main" id="{ED971698-DD1C-C053-DDFC-1EEBA8CFF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67" y="2078687"/>
            <a:ext cx="1618979" cy="16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sts Transparent Background: Over 4,109 Royalty-Free Licensable Stock  Illustrations &amp; Drawings | Shutterstock">
            <a:extLst>
              <a:ext uri="{FF2B5EF4-FFF2-40B4-BE49-F238E27FC236}">
                <a16:creationId xmlns:a16="http://schemas.microsoft.com/office/drawing/2014/main" id="{F68D9E46-0E44-D6A2-2949-9BE2D77EF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0" b="11738"/>
          <a:stretch/>
        </p:blipFill>
        <p:spPr bwMode="auto">
          <a:xfrm>
            <a:off x="7955565" y="1737360"/>
            <a:ext cx="3167985" cy="229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25C0326B-8BD7-2926-31B1-16E316E3EC6A}"/>
              </a:ext>
            </a:extLst>
          </p:cNvPr>
          <p:cNvSpPr/>
          <p:nvPr/>
        </p:nvSpPr>
        <p:spPr>
          <a:xfrm>
            <a:off x="1247451" y="2340036"/>
            <a:ext cx="8961120" cy="3980330"/>
          </a:xfrm>
          <a:prstGeom prst="roundRect">
            <a:avLst>
              <a:gd name="adj" fmla="val 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9" name="Google Shape;539;g2ce3f88fed4_5_7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두 번째 고난 </a:t>
            </a:r>
            <a: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– </a:t>
            </a:r>
            <a:r>
              <a:rPr lang="ko-KR" altLang="en-US" dirty="0"/>
              <a:t>내부 품의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3074" name="Picture 2" descr="Free Document SVG, PNG Icon, Symbol. Download Image.">
            <a:extLst>
              <a:ext uri="{FF2B5EF4-FFF2-40B4-BE49-F238E27FC236}">
                <a16:creationId xmlns:a16="http://schemas.microsoft.com/office/drawing/2014/main" id="{FAC85B2D-3131-A999-F328-D4018283A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52" y="1171038"/>
            <a:ext cx="864198" cy="86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Document SVG, PNG Icon, Symbol. Download Image.">
            <a:extLst>
              <a:ext uri="{FF2B5EF4-FFF2-40B4-BE49-F238E27FC236}">
                <a16:creationId xmlns:a16="http://schemas.microsoft.com/office/drawing/2014/main" id="{5DDFAB4C-A25D-4799-EE38-4E8514260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52" y="1323438"/>
            <a:ext cx="864198" cy="86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Document SVG, PNG Icon, Symbol. Download Image.">
            <a:extLst>
              <a:ext uri="{FF2B5EF4-FFF2-40B4-BE49-F238E27FC236}">
                <a16:creationId xmlns:a16="http://schemas.microsoft.com/office/drawing/2014/main" id="{CD37C63D-796F-3A32-F327-34B2BCF36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52" y="1475838"/>
            <a:ext cx="864198" cy="86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553;g2ce3f88fed4_5_736">
            <a:extLst>
              <a:ext uri="{FF2B5EF4-FFF2-40B4-BE49-F238E27FC236}">
                <a16:creationId xmlns:a16="http://schemas.microsoft.com/office/drawing/2014/main" id="{FAA1F54B-B143-CAFF-2C95-E5519DC916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31950" y="1711776"/>
            <a:ext cx="80969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 dirty="0"/>
              <a:t>N</a:t>
            </a:r>
            <a:r>
              <a:rPr lang="ko-KR" altLang="en-US" dirty="0"/>
              <a:t>차 보고 </a:t>
            </a:r>
            <a:r>
              <a:rPr lang="en-US" altLang="ko-KR" dirty="0"/>
              <a:t>/ </a:t>
            </a:r>
            <a:r>
              <a:rPr lang="ko-KR" altLang="en-US" dirty="0"/>
              <a:t>방침품의 </a:t>
            </a:r>
            <a:r>
              <a:rPr lang="en-US" altLang="ko-KR" dirty="0"/>
              <a:t>/ </a:t>
            </a:r>
            <a:r>
              <a:rPr lang="ko-KR" altLang="en-US" dirty="0"/>
              <a:t>실행 품의 </a:t>
            </a:r>
            <a:r>
              <a:rPr lang="en-US" altLang="ko-KR" dirty="0"/>
              <a:t>/ Datadog </a:t>
            </a:r>
            <a:r>
              <a:rPr lang="ko-KR" altLang="en-US" dirty="0"/>
              <a:t>계약 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55EE2AD-F686-6396-B425-47542BD35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950" y="2866681"/>
            <a:ext cx="7511067" cy="2927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>
          <a:extLst>
            <a:ext uri="{FF2B5EF4-FFF2-40B4-BE49-F238E27FC236}">
              <a16:creationId xmlns:a16="http://schemas.microsoft.com/office/drawing/2014/main" id="{DE55EFDE-364B-C722-191D-035D438D4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ce3f88fed4_5_720">
            <a:extLst>
              <a:ext uri="{FF2B5EF4-FFF2-40B4-BE49-F238E27FC236}">
                <a16:creationId xmlns:a16="http://schemas.microsoft.com/office/drawing/2014/main" id="{E26D2F98-CC3A-B9A2-B721-07AF6AD004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세 번째 고난 </a:t>
            </a:r>
            <a: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– </a:t>
            </a:r>
            <a:r>
              <a:rPr lang="ko-KR" altLang="en-US" dirty="0">
                <a:cs typeface="Pretendard" panose="02000503000000020004" pitchFamily="2" charset="-127"/>
              </a:rPr>
              <a:t>보안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pic>
        <p:nvPicPr>
          <p:cNvPr id="9" name="Google Shape;2393;p190">
            <a:extLst>
              <a:ext uri="{FF2B5EF4-FFF2-40B4-BE49-F238E27FC236}">
                <a16:creationId xmlns:a16="http://schemas.microsoft.com/office/drawing/2014/main" id="{F09A2237-A3C5-EA38-66C0-F9A77117B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4383" y="2722245"/>
            <a:ext cx="1024438" cy="234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553;g2ce3f88fed4_5_736">
            <a:extLst>
              <a:ext uri="{FF2B5EF4-FFF2-40B4-BE49-F238E27FC236}">
                <a16:creationId xmlns:a16="http://schemas.microsoft.com/office/drawing/2014/main" id="{D9E55E5C-D713-90F7-9508-B31881C07F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ko-KR" alt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내부망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 DMZ / 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구간별 방화벽 </a:t>
            </a:r>
            <a: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– Datadog 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수집 서버 간 통신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985FDFF-0A1B-2B29-18F5-7F7F151B2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757762"/>
            <a:ext cx="6712278" cy="417002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90D8700-CC34-C942-DDA9-66A16F0F9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6932" y="2613931"/>
            <a:ext cx="2457689" cy="245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4600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ce3f88fed4_5_73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/>
              <a:t>잠깐의 행복</a:t>
            </a:r>
            <a:r>
              <a:rPr lang="en-US" altLang="ko-KR" dirty="0"/>
              <a:t>– proxy </a:t>
            </a:r>
            <a:r>
              <a:rPr lang="ko-KR" altLang="en-US" dirty="0"/>
              <a:t>구성</a:t>
            </a:r>
            <a:endParaRPr dirty="0"/>
          </a:p>
        </p:txBody>
      </p:sp>
      <p:cxnSp>
        <p:nvCxnSpPr>
          <p:cNvPr id="2" name="Google Shape;723;g2ce3f88fed4_5_888">
            <a:extLst>
              <a:ext uri="{FF2B5EF4-FFF2-40B4-BE49-F238E27FC236}">
                <a16:creationId xmlns:a16="http://schemas.microsoft.com/office/drawing/2014/main" id="{AE3F8497-B77D-1850-02A4-06280B94B2A4}"/>
              </a:ext>
            </a:extLst>
          </p:cNvPr>
          <p:cNvCxnSpPr>
            <a:cxnSpLocks/>
          </p:cNvCxnSpPr>
          <p:nvPr/>
        </p:nvCxnSpPr>
        <p:spPr>
          <a:xfrm>
            <a:off x="6191994" y="1617726"/>
            <a:ext cx="5772930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" name="Google Shape;723;g2ce3f88fed4_5_888">
            <a:extLst>
              <a:ext uri="{FF2B5EF4-FFF2-40B4-BE49-F238E27FC236}">
                <a16:creationId xmlns:a16="http://schemas.microsoft.com/office/drawing/2014/main" id="{9651095B-CE2B-19B4-1F0E-BAD532761DE2}"/>
              </a:ext>
            </a:extLst>
          </p:cNvPr>
          <p:cNvCxnSpPr>
            <a:cxnSpLocks/>
          </p:cNvCxnSpPr>
          <p:nvPr/>
        </p:nvCxnSpPr>
        <p:spPr>
          <a:xfrm>
            <a:off x="6191994" y="5787615"/>
            <a:ext cx="5772930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255D8F4-C60F-005D-B674-B3964637E968}"/>
              </a:ext>
            </a:extLst>
          </p:cNvPr>
          <p:cNvSpPr txBox="1"/>
          <p:nvPr/>
        </p:nvSpPr>
        <p:spPr>
          <a:xfrm>
            <a:off x="6889277" y="2366737"/>
            <a:ext cx="43783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+mn-ea"/>
                <a:ea typeface="+mn-ea"/>
              </a:rPr>
              <a:t>Proxy </a:t>
            </a:r>
            <a:r>
              <a:rPr lang="ko-KR" altLang="en-US" sz="2800" dirty="0">
                <a:solidFill>
                  <a:schemeClr val="bg1"/>
                </a:solidFill>
                <a:latin typeface="+mn-ea"/>
                <a:ea typeface="+mn-ea"/>
              </a:rPr>
              <a:t>서버 구성</a:t>
            </a:r>
            <a:endParaRPr lang="en-US" altLang="ko-KR" sz="2800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ko-KR" altLang="en-US" sz="2800" dirty="0">
                <a:solidFill>
                  <a:schemeClr val="bg1"/>
                </a:solidFill>
                <a:latin typeface="+mn-ea"/>
                <a:ea typeface="+mn-ea"/>
              </a:rPr>
              <a:t>방화벽</a:t>
            </a:r>
            <a:r>
              <a:rPr lang="en-US" altLang="ko-KR" sz="2800" dirty="0">
                <a:solidFill>
                  <a:schemeClr val="bg1"/>
                </a:solidFill>
                <a:latin typeface="+mn-ea"/>
                <a:ea typeface="+mn-ea"/>
              </a:rPr>
              <a:t>(Server – Proxy)</a:t>
            </a:r>
          </a:p>
          <a:p>
            <a:endParaRPr lang="en-US" altLang="ko-KR" sz="2800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+mn-ea"/>
                <a:ea typeface="+mn-ea"/>
              </a:rPr>
              <a:t>Proxy</a:t>
            </a:r>
            <a:r>
              <a:rPr lang="ko-KR" altLang="en-US" sz="2800" dirty="0">
                <a:solidFill>
                  <a:schemeClr val="bg1"/>
                </a:solidFill>
                <a:latin typeface="+mn-ea"/>
                <a:ea typeface="+mn-ea"/>
              </a:rPr>
              <a:t> 이중화</a:t>
            </a:r>
            <a:endParaRPr lang="en-US" altLang="ko-KR" sz="2800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ko-KR" altLang="en-US" sz="2800" dirty="0">
                <a:solidFill>
                  <a:schemeClr val="bg1"/>
                </a:solidFill>
                <a:latin typeface="+mn-ea"/>
                <a:ea typeface="+mn-ea"/>
              </a:rPr>
              <a:t>방화벽</a:t>
            </a:r>
            <a:r>
              <a:rPr lang="en-US" altLang="ko-KR" sz="2800" dirty="0">
                <a:solidFill>
                  <a:schemeClr val="bg1"/>
                </a:solidFill>
                <a:latin typeface="+mn-ea"/>
                <a:ea typeface="+mn-ea"/>
              </a:rPr>
              <a:t>(Proxy – Datadog)</a:t>
            </a:r>
          </a:p>
          <a:p>
            <a:endParaRPr lang="en-US" altLang="ko-KR" sz="28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4FFC73B-60EE-3B93-5184-4E274F4D4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94" y="1342663"/>
            <a:ext cx="5582700" cy="589891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>
          <a:extLst>
            <a:ext uri="{FF2B5EF4-FFF2-40B4-BE49-F238E27FC236}">
              <a16:creationId xmlns:a16="http://schemas.microsoft.com/office/drawing/2014/main" id="{65462425-EF6D-552A-B297-1BAC8E7D9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ce3f88fed4_5_720">
            <a:extLst>
              <a:ext uri="{FF2B5EF4-FFF2-40B4-BE49-F238E27FC236}">
                <a16:creationId xmlns:a16="http://schemas.microsoft.com/office/drawing/2014/main" id="{61D1E629-BEF1-C1CE-44DC-A0C8A3B6D5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>
                <a:cs typeface="Pretendard" panose="02000503000000020004" pitchFamily="2" charset="-127"/>
              </a:rPr>
              <a:t>끝난 줄 알았지</a:t>
            </a:r>
            <a:r>
              <a:rPr lang="en-US" altLang="ko-KR" dirty="0">
                <a:cs typeface="Pretendard" panose="02000503000000020004" pitchFamily="2" charset="-127"/>
              </a:rPr>
              <a:t>? </a:t>
            </a:r>
            <a: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– 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내부 </a:t>
            </a:r>
            <a:r>
              <a:rPr lang="ko-KR" altLang="en-US" dirty="0">
                <a:cs typeface="Pretendard" panose="02000503000000020004" pitchFamily="2" charset="-127"/>
              </a:rPr>
              <a:t>협의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pic>
        <p:nvPicPr>
          <p:cNvPr id="5122" name="Picture 2" descr="Daily Report icon in vector. Illustration 25729818 Vector Art at Vecteezy">
            <a:extLst>
              <a:ext uri="{FF2B5EF4-FFF2-40B4-BE49-F238E27FC236}">
                <a16:creationId xmlns:a16="http://schemas.microsoft.com/office/drawing/2014/main" id="{77CE3825-2834-C126-9BBA-1FDFED752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265" y1="57245" x2="18265" y2="57245"/>
                        <a14:foregroundMark x1="26122" y1="67245" x2="26122" y2="67245"/>
                        <a14:foregroundMark x1="40816" y1="55204" x2="40816" y2="55204"/>
                        <a14:foregroundMark x1="40816" y1="46224" x2="40816" y2="46224"/>
                        <a14:foregroundMark x1="41327" y1="38673" x2="41327" y2="38673"/>
                        <a14:foregroundMark x1="30408" y1="33061" x2="30408" y2="33061"/>
                        <a14:foregroundMark x1="31939" y1="37551" x2="31939" y2="37551"/>
                        <a14:foregroundMark x1="43571" y1="25306" x2="43571" y2="25306"/>
                        <a14:foregroundMark x1="37551" y1="26020" x2="37551" y2="26020"/>
                        <a14:foregroundMark x1="48061" y1="41633" x2="48061" y2="41633"/>
                        <a14:foregroundMark x1="57041" y1="45102" x2="57041" y2="45102"/>
                        <a14:foregroundMark x1="64898" y1="42755" x2="64898" y2="42755"/>
                        <a14:foregroundMark x1="66020" y1="52449" x2="66020" y2="52449"/>
                        <a14:foregroundMark x1="58980" y1="52755" x2="58980" y2="52755"/>
                        <a14:foregroundMark x1="49796" y1="52245" x2="49796" y2="52245"/>
                        <a14:foregroundMark x1="45510" y1="61224" x2="45510" y2="61224"/>
                        <a14:foregroundMark x1="50204" y1="61122" x2="50204" y2="61122"/>
                        <a14:foregroundMark x1="57959" y1="60408" x2="57959" y2="60408"/>
                        <a14:foregroundMark x1="64796" y1="61122" x2="64796" y2="61122"/>
                        <a14:foregroundMark x1="63980" y1="70306" x2="63980" y2="70306"/>
                        <a14:foregroundMark x1="61224" y1="70306" x2="61224" y2="70306"/>
                        <a14:foregroundMark x1="53367" y1="69286" x2="53367" y2="69286"/>
                        <a14:foregroundMark x1="44898" y1="69694" x2="44898" y2="69694"/>
                        <a14:backgroundMark x1="29286" y1="58980" x2="29286" y2="58980"/>
                        <a14:backgroundMark x1="42041" y1="46020" x2="42041" y2="46020"/>
                        <a14:backgroundMark x1="42347" y1="64184" x2="42347" y2="64184"/>
                        <a14:backgroundMark x1="66020" y1="55408" x2="66020" y2="55408"/>
                        <a14:backgroundMark x1="43061" y1="38367" x2="43061" y2="38367"/>
                        <a14:backgroundMark x1="51327" y1="32755" x2="51327" y2="32755"/>
                        <a14:backgroundMark x1="59286" y1="34796" x2="59286" y2="34796"/>
                        <a14:backgroundMark x1="66939" y1="27653" x2="66939" y2="27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17" t="15215" r="13869" b="14196"/>
          <a:stretch/>
        </p:blipFill>
        <p:spPr bwMode="auto">
          <a:xfrm>
            <a:off x="959891" y="1939067"/>
            <a:ext cx="3052710" cy="29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C8BA7D-8D28-81A3-D40E-2F51B03469B3}"/>
              </a:ext>
            </a:extLst>
          </p:cNvPr>
          <p:cNvSpPr txBox="1"/>
          <p:nvPr/>
        </p:nvSpPr>
        <p:spPr>
          <a:xfrm>
            <a:off x="623942" y="4999216"/>
            <a:ext cx="4141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</a:rPr>
              <a:t>Report (Daily / Weekly / Monthly)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0D9D9-EA35-6339-3E2B-000821BF8EB3}"/>
              </a:ext>
            </a:extLst>
          </p:cNvPr>
          <p:cNvSpPr txBox="1"/>
          <p:nvPr/>
        </p:nvSpPr>
        <p:spPr>
          <a:xfrm>
            <a:off x="5347892" y="5031486"/>
            <a:ext cx="1914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</a:rPr>
              <a:t>Alert Template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pic>
        <p:nvPicPr>
          <p:cNvPr id="5128" name="Picture 8" descr="Notification Vector Icon of Bell. Alarm Alert Message Ring Icon Sign for  Notification Stock Vector - Illustration of icon, alert: 147320579">
            <a:extLst>
              <a:ext uri="{FF2B5EF4-FFF2-40B4-BE49-F238E27FC236}">
                <a16:creationId xmlns:a16="http://schemas.microsoft.com/office/drawing/2014/main" id="{17626D7D-FFDB-7362-C6DA-6CC5D7667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2438" y1="34537" x2="62438" y2="34537"/>
                        <a14:foregroundMark x1="66875" y1="28219" x2="66875" y2="28219"/>
                        <a14:foregroundMark x1="61813" y1="27316" x2="61813" y2="27316"/>
                        <a14:foregroundMark x1="52000" y1="27136" x2="52000" y2="27136"/>
                        <a14:foregroundMark x1="47625" y1="27437" x2="47625" y2="27437"/>
                        <a14:foregroundMark x1="44875" y1="28400" x2="44875" y2="28400"/>
                        <a14:foregroundMark x1="41938" y1="29362" x2="41938" y2="29362"/>
                        <a14:foregroundMark x1="38313" y1="32611" x2="38313" y2="32611"/>
                        <a14:foregroundMark x1="26438" y1="52527" x2="26438" y2="52527"/>
                        <a14:foregroundMark x1="23188" y1="49579" x2="23188" y2="49579"/>
                        <a14:foregroundMark x1="70625" y1="49699" x2="70625" y2="49699"/>
                        <a14:foregroundMark x1="76125" y1="49278" x2="76125" y2="49278"/>
                        <a14:foregroundMark x1="54000" y1="70578" x2="54000" y2="70578"/>
                        <a14:foregroundMark x1="64750" y1="32010" x2="64750" y2="32010"/>
                        <a14:foregroundMark x1="65063" y1="30927" x2="65063" y2="30927"/>
                        <a14:backgroundMark x1="43250" y1="55355" x2="43250" y2="55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990" y="1221394"/>
            <a:ext cx="4250663" cy="441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Development, policies, regulation, rule, rules, setting icon - Download on  Iconfinder">
            <a:extLst>
              <a:ext uri="{FF2B5EF4-FFF2-40B4-BE49-F238E27FC236}">
                <a16:creationId xmlns:a16="http://schemas.microsoft.com/office/drawing/2014/main" id="{F6633D59-5622-B8A7-A8E4-F487CDED4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653" y="2062217"/>
            <a:ext cx="2733567" cy="273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ECA95-ADA1-7E2E-43F3-111E5A961296}"/>
              </a:ext>
            </a:extLst>
          </p:cNvPr>
          <p:cNvSpPr txBox="1"/>
          <p:nvPr/>
        </p:nvSpPr>
        <p:spPr>
          <a:xfrm>
            <a:off x="9249359" y="5031486"/>
            <a:ext cx="1914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</a:rPr>
              <a:t>Custom Rule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9741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>
          <a:extLst>
            <a:ext uri="{FF2B5EF4-FFF2-40B4-BE49-F238E27FC236}">
              <a16:creationId xmlns:a16="http://schemas.microsoft.com/office/drawing/2014/main" id="{3A674A4F-231C-CAA2-8E37-23DE3853A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ce3f88fed4_5_720">
            <a:extLst>
              <a:ext uri="{FF2B5EF4-FFF2-40B4-BE49-F238E27FC236}">
                <a16:creationId xmlns:a16="http://schemas.microsoft.com/office/drawing/2014/main" id="{6DC37242-9B18-9E72-9282-CF54BBF41C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우리는 </a:t>
            </a:r>
            <a:r>
              <a:rPr lang="en-US" altLang="ko-KR" dirty="0">
                <a:cs typeface="Pretendard" panose="02000503000000020004" pitchFamily="2" charset="-127"/>
              </a:rPr>
              <a:t>Enterprise – Multi Org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2" name="Google Shape;553;g2ce3f88fed4_5_736">
            <a:extLst>
              <a:ext uri="{FF2B5EF4-FFF2-40B4-BE49-F238E27FC236}">
                <a16:creationId xmlns:a16="http://schemas.microsoft.com/office/drawing/2014/main" id="{C77AF8B1-8383-ADA0-5A49-1286AB5387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ko-KR" altLang="en-US" dirty="0"/>
              <a:t>계열사별 </a:t>
            </a:r>
            <a:r>
              <a:rPr lang="en-US" altLang="ko-KR" dirty="0"/>
              <a:t>/ </a:t>
            </a:r>
            <a:r>
              <a:rPr lang="ko-KR" altLang="en-US" dirty="0"/>
              <a:t>운영 팀 별 약 </a:t>
            </a:r>
            <a:r>
              <a:rPr lang="en-US" altLang="ko-KR" dirty="0"/>
              <a:t>30</a:t>
            </a:r>
            <a:r>
              <a:rPr lang="ko-KR" altLang="en-US" dirty="0"/>
              <a:t>개 </a:t>
            </a:r>
            <a:r>
              <a:rPr lang="en-US" altLang="ko-KR" dirty="0"/>
              <a:t>org </a:t>
            </a:r>
            <a:r>
              <a:rPr lang="ko-KR" altLang="en-US" dirty="0"/>
              <a:t>관리 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9DA2E6C4-BAEC-12D5-9ED7-381FE3B89E5B}"/>
              </a:ext>
            </a:extLst>
          </p:cNvPr>
          <p:cNvSpPr/>
          <p:nvPr/>
        </p:nvSpPr>
        <p:spPr>
          <a:xfrm>
            <a:off x="3977160" y="1835277"/>
            <a:ext cx="2775472" cy="9602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CJ Group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pic>
        <p:nvPicPr>
          <p:cNvPr id="21" name="그림 20" descr="그래픽, 폰트, 로고, 그래픽 디자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F7BEC9D9-975F-893F-5F5C-98D996B85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652" y="3772938"/>
            <a:ext cx="721872" cy="542339"/>
          </a:xfrm>
          <a:prstGeom prst="rect">
            <a:avLst/>
          </a:prstGeom>
        </p:spPr>
      </p:pic>
      <p:pic>
        <p:nvPicPr>
          <p:cNvPr id="22" name="그림 21" descr="폰트, 로고, 그래픽, 화이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E0DA39B4-30A2-DF7A-5704-5D72B0DA5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261" y="3762437"/>
            <a:ext cx="726447" cy="545776"/>
          </a:xfrm>
          <a:prstGeom prst="rect">
            <a:avLst/>
          </a:prstGeom>
        </p:spPr>
      </p:pic>
      <p:pic>
        <p:nvPicPr>
          <p:cNvPr id="23" name="그림 22" descr="그래픽, 폰트, 로고, 그래픽 디자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EC25FB87-FB73-1A00-6C5A-070692E1D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445" y="3741749"/>
            <a:ext cx="804902" cy="604719"/>
          </a:xfrm>
          <a:prstGeom prst="rect">
            <a:avLst/>
          </a:prstGeom>
        </p:spPr>
      </p:pic>
      <p:pic>
        <p:nvPicPr>
          <p:cNvPr id="24" name="그림 23" descr="그래픽, 폰트, 로고, 그래픽 디자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E027B6A0-AFB7-1735-C774-FEA5F7DDF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3084" y="3736595"/>
            <a:ext cx="804903" cy="60472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77E9A5E-09F7-311E-31B1-77F58E9DB9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724" y="3736595"/>
            <a:ext cx="902286" cy="597460"/>
          </a:xfrm>
          <a:prstGeom prst="rect">
            <a:avLst/>
          </a:prstGeom>
        </p:spPr>
      </p:pic>
      <p:cxnSp>
        <p:nvCxnSpPr>
          <p:cNvPr id="30" name="연결선: 꺾임 29">
            <a:extLst>
              <a:ext uri="{FF2B5EF4-FFF2-40B4-BE49-F238E27FC236}">
                <a16:creationId xmlns:a16="http://schemas.microsoft.com/office/drawing/2014/main" id="{A1B2E143-BA95-E48D-26EE-8379D9FCD030}"/>
              </a:ext>
            </a:extLst>
          </p:cNvPr>
          <p:cNvCxnSpPr>
            <a:cxnSpLocks/>
            <a:stCxn id="21" idx="0"/>
            <a:endCxn id="3" idx="2"/>
          </p:cNvCxnSpPr>
          <p:nvPr/>
        </p:nvCxnSpPr>
        <p:spPr>
          <a:xfrm rot="5400000" flipH="1" flipV="1">
            <a:off x="3475550" y="1883592"/>
            <a:ext cx="977384" cy="2801308"/>
          </a:xfrm>
          <a:prstGeom prst="bent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연결선: 꺾임 30">
            <a:extLst>
              <a:ext uri="{FF2B5EF4-FFF2-40B4-BE49-F238E27FC236}">
                <a16:creationId xmlns:a16="http://schemas.microsoft.com/office/drawing/2014/main" id="{7BEB0F47-D9F7-F431-72E0-0FD994A8BB43}"/>
              </a:ext>
            </a:extLst>
          </p:cNvPr>
          <p:cNvCxnSpPr>
            <a:cxnSpLocks/>
            <a:stCxn id="22" idx="0"/>
            <a:endCxn id="3" idx="2"/>
          </p:cNvCxnSpPr>
          <p:nvPr/>
        </p:nvCxnSpPr>
        <p:spPr>
          <a:xfrm rot="5400000" flipH="1" flipV="1">
            <a:off x="4170749" y="2568291"/>
            <a:ext cx="966883" cy="1421411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연결선: 꺾임 33">
            <a:extLst>
              <a:ext uri="{FF2B5EF4-FFF2-40B4-BE49-F238E27FC236}">
                <a16:creationId xmlns:a16="http://schemas.microsoft.com/office/drawing/2014/main" id="{3DA032BA-F352-C02E-2468-D5D6373D1A91}"/>
              </a:ext>
            </a:extLst>
          </p:cNvPr>
          <p:cNvCxnSpPr>
            <a:cxnSpLocks/>
            <a:stCxn id="23" idx="0"/>
            <a:endCxn id="3" idx="2"/>
          </p:cNvCxnSpPr>
          <p:nvPr/>
        </p:nvCxnSpPr>
        <p:spPr>
          <a:xfrm rot="5400000" flipH="1" flipV="1">
            <a:off x="4891799" y="3268652"/>
            <a:ext cx="946195" cy="12700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연결선: 꺾임 37">
            <a:extLst>
              <a:ext uri="{FF2B5EF4-FFF2-40B4-BE49-F238E27FC236}">
                <a16:creationId xmlns:a16="http://schemas.microsoft.com/office/drawing/2014/main" id="{F8DC4DDE-08F4-BA4C-0A98-85AF37E88428}"/>
              </a:ext>
            </a:extLst>
          </p:cNvPr>
          <p:cNvCxnSpPr>
            <a:cxnSpLocks/>
            <a:stCxn id="24" idx="0"/>
            <a:endCxn id="3" idx="2"/>
          </p:cNvCxnSpPr>
          <p:nvPr/>
        </p:nvCxnSpPr>
        <p:spPr>
          <a:xfrm rot="16200000" flipV="1">
            <a:off x="5624696" y="2535755"/>
            <a:ext cx="941041" cy="1460640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연결선: 꺾임 41">
            <a:extLst>
              <a:ext uri="{FF2B5EF4-FFF2-40B4-BE49-F238E27FC236}">
                <a16:creationId xmlns:a16="http://schemas.microsoft.com/office/drawing/2014/main" id="{4E68786C-1384-3B68-26E1-B1C834880B70}"/>
              </a:ext>
            </a:extLst>
          </p:cNvPr>
          <p:cNvCxnSpPr>
            <a:cxnSpLocks/>
            <a:stCxn id="28" idx="0"/>
            <a:endCxn id="3" idx="2"/>
          </p:cNvCxnSpPr>
          <p:nvPr/>
        </p:nvCxnSpPr>
        <p:spPr>
          <a:xfrm rot="16200000" flipV="1">
            <a:off x="6379362" y="1781089"/>
            <a:ext cx="941041" cy="2969971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타원 45">
            <a:extLst>
              <a:ext uri="{FF2B5EF4-FFF2-40B4-BE49-F238E27FC236}">
                <a16:creationId xmlns:a16="http://schemas.microsoft.com/office/drawing/2014/main" id="{9E891A08-7EA8-3AE8-15EE-D12E8DC728CA}"/>
              </a:ext>
            </a:extLst>
          </p:cNvPr>
          <p:cNvSpPr/>
          <p:nvPr/>
        </p:nvSpPr>
        <p:spPr>
          <a:xfrm>
            <a:off x="6979920" y="5066852"/>
            <a:ext cx="604720" cy="604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5E2747B5-382A-569E-485F-24035F66206F}"/>
              </a:ext>
            </a:extLst>
          </p:cNvPr>
          <p:cNvSpPr/>
          <p:nvPr/>
        </p:nvSpPr>
        <p:spPr>
          <a:xfrm>
            <a:off x="7839492" y="5066852"/>
            <a:ext cx="604720" cy="604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20D68D77-F18D-E843-2171-7FF5DE5CC539}"/>
              </a:ext>
            </a:extLst>
          </p:cNvPr>
          <p:cNvSpPr/>
          <p:nvPr/>
        </p:nvSpPr>
        <p:spPr>
          <a:xfrm>
            <a:off x="8642658" y="5066852"/>
            <a:ext cx="604720" cy="604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91FC72C1-0249-13C0-6B40-426DC1587574}"/>
              </a:ext>
            </a:extLst>
          </p:cNvPr>
          <p:cNvSpPr/>
          <p:nvPr/>
        </p:nvSpPr>
        <p:spPr>
          <a:xfrm>
            <a:off x="9445824" y="5066852"/>
            <a:ext cx="604720" cy="604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C7855AB-B407-6422-0731-6451756D7D26}"/>
              </a:ext>
            </a:extLst>
          </p:cNvPr>
          <p:cNvSpPr txBox="1"/>
          <p:nvPr/>
        </p:nvSpPr>
        <p:spPr>
          <a:xfrm>
            <a:off x="7584640" y="5745032"/>
            <a:ext cx="1806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</a:rPr>
              <a:t>각 서비스 별 운영팀</a:t>
            </a:r>
          </a:p>
        </p:txBody>
      </p:sp>
      <p:cxnSp>
        <p:nvCxnSpPr>
          <p:cNvPr id="52" name="연결선: 꺾임 51">
            <a:extLst>
              <a:ext uri="{FF2B5EF4-FFF2-40B4-BE49-F238E27FC236}">
                <a16:creationId xmlns:a16="http://schemas.microsoft.com/office/drawing/2014/main" id="{421E5229-B8D4-050A-C70D-F8F3C5BCCE88}"/>
              </a:ext>
            </a:extLst>
          </p:cNvPr>
          <p:cNvCxnSpPr>
            <a:stCxn id="46" idx="0"/>
            <a:endCxn id="28" idx="2"/>
          </p:cNvCxnSpPr>
          <p:nvPr/>
        </p:nvCxnSpPr>
        <p:spPr>
          <a:xfrm rot="5400000" flipH="1" flipV="1">
            <a:off x="7442175" y="4174161"/>
            <a:ext cx="732797" cy="1052587"/>
          </a:xfrm>
          <a:prstGeom prst="bent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연결선: 꺾임 52">
            <a:extLst>
              <a:ext uri="{FF2B5EF4-FFF2-40B4-BE49-F238E27FC236}">
                <a16:creationId xmlns:a16="http://schemas.microsoft.com/office/drawing/2014/main" id="{C4B2A10B-A33D-E819-5B21-3AD21DABFC9F}"/>
              </a:ext>
            </a:extLst>
          </p:cNvPr>
          <p:cNvCxnSpPr>
            <a:cxnSpLocks/>
            <a:stCxn id="47" idx="0"/>
            <a:endCxn id="28" idx="2"/>
          </p:cNvCxnSpPr>
          <p:nvPr/>
        </p:nvCxnSpPr>
        <p:spPr>
          <a:xfrm rot="5400000" flipH="1" flipV="1">
            <a:off x="7871961" y="4603947"/>
            <a:ext cx="732797" cy="193015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연결선: 꺾임 55">
            <a:extLst>
              <a:ext uri="{FF2B5EF4-FFF2-40B4-BE49-F238E27FC236}">
                <a16:creationId xmlns:a16="http://schemas.microsoft.com/office/drawing/2014/main" id="{266C78E1-47FD-2FD7-3425-A6005C418A96}"/>
              </a:ext>
            </a:extLst>
          </p:cNvPr>
          <p:cNvCxnSpPr>
            <a:cxnSpLocks/>
            <a:stCxn id="48" idx="0"/>
            <a:endCxn id="28" idx="2"/>
          </p:cNvCxnSpPr>
          <p:nvPr/>
        </p:nvCxnSpPr>
        <p:spPr>
          <a:xfrm rot="16200000" flipV="1">
            <a:off x="8273545" y="4395378"/>
            <a:ext cx="732797" cy="610151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연결선: 꺾임 58">
            <a:extLst>
              <a:ext uri="{FF2B5EF4-FFF2-40B4-BE49-F238E27FC236}">
                <a16:creationId xmlns:a16="http://schemas.microsoft.com/office/drawing/2014/main" id="{28B1F74F-C27C-AFAB-45A4-50EA9BC4AC5C}"/>
              </a:ext>
            </a:extLst>
          </p:cNvPr>
          <p:cNvCxnSpPr>
            <a:cxnSpLocks/>
            <a:stCxn id="49" idx="0"/>
            <a:endCxn id="28" idx="2"/>
          </p:cNvCxnSpPr>
          <p:nvPr/>
        </p:nvCxnSpPr>
        <p:spPr>
          <a:xfrm rot="16200000" flipV="1">
            <a:off x="8675128" y="3993795"/>
            <a:ext cx="732797" cy="1413317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J - 나무위키">
            <a:extLst>
              <a:ext uri="{FF2B5EF4-FFF2-40B4-BE49-F238E27FC236}">
                <a16:creationId xmlns:a16="http://schemas.microsoft.com/office/drawing/2014/main" id="{68BCFEAC-B800-72DF-99D1-77941E0B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380" y="2071730"/>
            <a:ext cx="551810" cy="46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13384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BD4033AF-9369-9DF6-9BA8-06F1CA0A1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ce3f88fed4_5_707">
            <a:extLst>
              <a:ext uri="{FF2B5EF4-FFF2-40B4-BE49-F238E27FC236}">
                <a16:creationId xmlns:a16="http://schemas.microsoft.com/office/drawing/2014/main" id="{52DE99AD-AF26-54D5-C1A3-D941A06F5E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790825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sz="6000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INFRA </a:t>
            </a:r>
            <a:r>
              <a:rPr lang="ko-KR" altLang="en-US" sz="6000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외에 </a:t>
            </a:r>
            <a:br>
              <a:rPr lang="en-US" altLang="ko-KR" sz="6000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</a:br>
            <a:r>
              <a:rPr lang="ko-KR" altLang="en-US" sz="6000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어떤 것들을 사용 하나요</a:t>
            </a:r>
            <a:r>
              <a:rPr lang="en-US" altLang="ko-KR" sz="6000" dirty="0">
                <a:cs typeface="Pretendard" panose="02000503000000020004" pitchFamily="2" charset="-127"/>
              </a:rPr>
              <a:t>?</a:t>
            </a:r>
            <a:endParaRPr sz="6000"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572891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ce3f88fed4_5_73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지금 우리는 </a:t>
            </a:r>
            <a: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– </a:t>
            </a:r>
            <a:r>
              <a:rPr lang="en-US" altLang="ko-KR" dirty="0"/>
              <a:t>Log</a:t>
            </a:r>
            <a:r>
              <a:rPr lang="ko-KR" altLang="en-US" dirty="0"/>
              <a:t>를 활용한 </a:t>
            </a:r>
            <a:r>
              <a:rPr lang="en-US" altLang="ko-KR" dirty="0"/>
              <a:t>DDoS </a:t>
            </a:r>
            <a:r>
              <a:rPr lang="ko-KR" altLang="en-US" dirty="0"/>
              <a:t>공격 탐지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F519914-4364-A863-0DF8-A49602ED893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023" y="2580487"/>
            <a:ext cx="1800000" cy="1800000"/>
          </a:xfrm>
          <a:prstGeom prst="rect">
            <a:avLst/>
          </a:prstGeom>
        </p:spPr>
      </p:pic>
      <p:pic>
        <p:nvPicPr>
          <p:cNvPr id="3" name="Picture 10" descr="해커 - 무료 보안개 아이콘">
            <a:extLst>
              <a:ext uri="{FF2B5EF4-FFF2-40B4-BE49-F238E27FC236}">
                <a16:creationId xmlns:a16="http://schemas.microsoft.com/office/drawing/2014/main" id="{B85D43C9-1FB6-800B-1304-9AB60D8DA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3" y="2754000"/>
            <a:ext cx="1350000" cy="1350000"/>
          </a:xfrm>
          <a:prstGeom prst="rect">
            <a:avLst/>
          </a:prstGeom>
          <a:noFill/>
        </p:spPr>
      </p:pic>
      <p:sp>
        <p:nvSpPr>
          <p:cNvPr id="22" name="아래쪽 화살표 52">
            <a:extLst>
              <a:ext uri="{FF2B5EF4-FFF2-40B4-BE49-F238E27FC236}">
                <a16:creationId xmlns:a16="http://schemas.microsoft.com/office/drawing/2014/main" id="{A51690B6-5705-F19C-2C9F-935E42FA339F}"/>
              </a:ext>
            </a:extLst>
          </p:cNvPr>
          <p:cNvSpPr/>
          <p:nvPr/>
        </p:nvSpPr>
        <p:spPr>
          <a:xfrm rot="16200000">
            <a:off x="3591617" y="2556990"/>
            <a:ext cx="484440" cy="16624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아래쪽 화살표 52">
            <a:extLst>
              <a:ext uri="{FF2B5EF4-FFF2-40B4-BE49-F238E27FC236}">
                <a16:creationId xmlns:a16="http://schemas.microsoft.com/office/drawing/2014/main" id="{D07EFC60-4D40-9205-39A0-87E453AAACF2}"/>
              </a:ext>
            </a:extLst>
          </p:cNvPr>
          <p:cNvSpPr/>
          <p:nvPr/>
        </p:nvSpPr>
        <p:spPr>
          <a:xfrm rot="16200000">
            <a:off x="7529300" y="2359875"/>
            <a:ext cx="299891" cy="16624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아래쪽 화살표 52">
            <a:extLst>
              <a:ext uri="{FF2B5EF4-FFF2-40B4-BE49-F238E27FC236}">
                <a16:creationId xmlns:a16="http://schemas.microsoft.com/office/drawing/2014/main" id="{D96EF484-9E08-2E3F-B731-446F4D971679}"/>
              </a:ext>
            </a:extLst>
          </p:cNvPr>
          <p:cNvSpPr/>
          <p:nvPr/>
        </p:nvSpPr>
        <p:spPr>
          <a:xfrm rot="5400000">
            <a:off x="7529300" y="2827040"/>
            <a:ext cx="299891" cy="16624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B18B5B-7BB0-D0C2-5DA8-CDD0B9E47B66}"/>
              </a:ext>
            </a:extLst>
          </p:cNvPr>
          <p:cNvSpPr txBox="1"/>
          <p:nvPr/>
        </p:nvSpPr>
        <p:spPr>
          <a:xfrm>
            <a:off x="2935577" y="3246707"/>
            <a:ext cx="1662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>
                <a:solidFill>
                  <a:schemeClr val="bg1"/>
                </a:solidFill>
              </a:rPr>
              <a:t>Random Prefix Attack</a:t>
            </a:r>
            <a:endParaRPr lang="ko-KR" altLang="en-US" sz="1100" b="1" dirty="0">
              <a:solidFill>
                <a:schemeClr val="bg1"/>
              </a:solidFill>
            </a:endParaRPr>
          </a:p>
        </p:txBody>
      </p:sp>
      <p:pic>
        <p:nvPicPr>
          <p:cNvPr id="28" name="Picture 2" descr="Dns - Free computer icons">
            <a:extLst>
              <a:ext uri="{FF2B5EF4-FFF2-40B4-BE49-F238E27FC236}">
                <a16:creationId xmlns:a16="http://schemas.microsoft.com/office/drawing/2014/main" id="{D18BDA54-0458-FF3D-DF29-37E6F5D5D9D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809" y="258048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>
          <a:extLst>
            <a:ext uri="{FF2B5EF4-FFF2-40B4-BE49-F238E27FC236}">
              <a16:creationId xmlns:a16="http://schemas.microsoft.com/office/drawing/2014/main" id="{DD31E15D-F9B2-E81C-2F72-FE4AF9572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ce3f88fed4_5_736">
            <a:extLst>
              <a:ext uri="{FF2B5EF4-FFF2-40B4-BE49-F238E27FC236}">
                <a16:creationId xmlns:a16="http://schemas.microsoft.com/office/drawing/2014/main" id="{55D0D270-AA1E-E58B-9CAD-7725EEB015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지금 우리는 </a:t>
            </a:r>
            <a: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– </a:t>
            </a:r>
            <a:r>
              <a:rPr lang="en-US" altLang="ko-KR" dirty="0"/>
              <a:t>Log</a:t>
            </a:r>
            <a:r>
              <a:rPr lang="ko-KR" altLang="en-US" dirty="0"/>
              <a:t>를 활용한 </a:t>
            </a:r>
            <a:r>
              <a:rPr lang="en-US" altLang="ko-KR" dirty="0"/>
              <a:t>DDoS </a:t>
            </a:r>
            <a:r>
              <a:rPr lang="ko-KR" altLang="en-US" dirty="0"/>
              <a:t>공격 탐지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611CE43-05D1-4AD3-9AF6-898111C2C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587" y="1369304"/>
            <a:ext cx="4346825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6155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>
          <a:extLst>
            <a:ext uri="{FF2B5EF4-FFF2-40B4-BE49-F238E27FC236}">
              <a16:creationId xmlns:a16="http://schemas.microsoft.com/office/drawing/2014/main" id="{7237E5DD-1756-A746-5578-CE9D2A1C7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ce3f88fed4_5_736">
            <a:extLst>
              <a:ext uri="{FF2B5EF4-FFF2-40B4-BE49-F238E27FC236}">
                <a16:creationId xmlns:a16="http://schemas.microsoft.com/office/drawing/2014/main" id="{C3890B7C-E363-EAA8-B21F-0A8AA7023E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지금 우리는 </a:t>
            </a:r>
            <a: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– </a:t>
            </a:r>
            <a:r>
              <a:rPr lang="en-US" altLang="ko-KR" dirty="0"/>
              <a:t>Log</a:t>
            </a:r>
            <a:r>
              <a:rPr lang="ko-KR" altLang="en-US" dirty="0"/>
              <a:t>를 활용한 </a:t>
            </a:r>
            <a:r>
              <a:rPr lang="en-US" altLang="ko-KR" dirty="0"/>
              <a:t>DDoS </a:t>
            </a:r>
            <a:r>
              <a:rPr lang="ko-KR" altLang="en-US" dirty="0"/>
              <a:t>공격 탐지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772D6A49-C759-8493-0116-F6B941525CA3}"/>
              </a:ext>
            </a:extLst>
          </p:cNvPr>
          <p:cNvGrpSpPr/>
          <p:nvPr/>
        </p:nvGrpSpPr>
        <p:grpSpPr>
          <a:xfrm>
            <a:off x="872066" y="1506007"/>
            <a:ext cx="10325100" cy="4617770"/>
            <a:chOff x="872066" y="1506007"/>
            <a:chExt cx="10325100" cy="4617770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B1BC127B-E788-D1BB-187A-636D98EEC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066" y="1506007"/>
              <a:ext cx="10325100" cy="4617770"/>
            </a:xfrm>
            <a:prstGeom prst="rect">
              <a:avLst/>
            </a:prstGeom>
            <a:noFill/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8F31F2A6-ABE1-6F9C-1826-E6FC4D5E2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0"/>
            <a:stretch/>
          </p:blipFill>
          <p:spPr bwMode="auto">
            <a:xfrm>
              <a:off x="872066" y="1813560"/>
              <a:ext cx="10325100" cy="431021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8551115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ce3f88fed4_5_69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/>
              <a:t>발표자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2336DC-2378-2D2B-D045-C689522C8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1930" y="3140643"/>
            <a:ext cx="7233300" cy="290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48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IBM Plex Sans KR"/>
              </a:rPr>
              <a:t>Kyudong</a:t>
            </a:r>
            <a:r>
              <a:rPr kumimoji="0" lang="ko-KR" altLang="ko-KR" sz="4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IBM Plex Sans KR"/>
              </a:rPr>
              <a:t> </a:t>
            </a:r>
            <a:r>
              <a:rPr kumimoji="0" lang="ko-KR" altLang="ko-KR" sz="48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IBM Plex Sans KR"/>
              </a:rPr>
              <a:t>Song</a:t>
            </a:r>
            <a:r>
              <a:rPr kumimoji="0" lang="ko-KR" altLang="ko-KR" sz="4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IBM Plex Sans KR"/>
              </a:rPr>
              <a:t> | </a:t>
            </a:r>
            <a:r>
              <a:rPr kumimoji="0" lang="ko-KR" altLang="ko-KR" sz="48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IBM Plex Sans KR"/>
              </a:rPr>
              <a:t>송규동</a:t>
            </a:r>
            <a:endParaRPr kumimoji="0" lang="ko-KR" altLang="ko-K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9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IBM Plex Sans KR"/>
              </a:rPr>
              <a:t>CJ </a:t>
            </a:r>
            <a:r>
              <a:rPr kumimoji="0" lang="ko-KR" altLang="ko-KR" sz="19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IBM Plex Sans KR"/>
              </a:rPr>
              <a:t>Olivenetworks</a:t>
            </a:r>
            <a:r>
              <a:rPr kumimoji="0" lang="en-US" altLang="ko-KR" sz="19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IBM Plex Sans KR"/>
              </a:rPr>
              <a:t> – Infra Modernization Team</a:t>
            </a:r>
            <a:endParaRPr kumimoji="0" lang="ko-KR" altLang="ko-K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Google Shape;434;p44">
            <a:extLst>
              <a:ext uri="{FF2B5EF4-FFF2-40B4-BE49-F238E27FC236}">
                <a16:creationId xmlns:a16="http://schemas.microsoft.com/office/drawing/2014/main" id="{F5DB7727-EE40-6D14-4F78-D7E936A56E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250" y="1502400"/>
            <a:ext cx="3511995" cy="3600000"/>
          </a:xfrm>
          <a:prstGeom prst="flowChartConnector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>
          <a:extLst>
            <a:ext uri="{FF2B5EF4-FFF2-40B4-BE49-F238E27FC236}">
              <a16:creationId xmlns:a16="http://schemas.microsoft.com/office/drawing/2014/main" id="{41DE7ADA-FFF0-F562-0308-70D606EA6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타원 15">
            <a:extLst>
              <a:ext uri="{FF2B5EF4-FFF2-40B4-BE49-F238E27FC236}">
                <a16:creationId xmlns:a16="http://schemas.microsoft.com/office/drawing/2014/main" id="{85840533-3F86-0621-FC53-9D8E7D9004D5}"/>
              </a:ext>
            </a:extLst>
          </p:cNvPr>
          <p:cNvSpPr/>
          <p:nvPr/>
        </p:nvSpPr>
        <p:spPr>
          <a:xfrm>
            <a:off x="7226574" y="2355751"/>
            <a:ext cx="3226720" cy="3226720"/>
          </a:xfrm>
          <a:prstGeom prst="ellipse">
            <a:avLst/>
          </a:prstGeom>
          <a:noFill/>
          <a:ln w="762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2" name="Google Shape;552;g2ce3f88fed4_5_736">
            <a:extLst>
              <a:ext uri="{FF2B5EF4-FFF2-40B4-BE49-F238E27FC236}">
                <a16:creationId xmlns:a16="http://schemas.microsoft.com/office/drawing/2014/main" id="{48D4E243-9E96-7BC6-55DC-0CEAD3370E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이제 우리는 </a:t>
            </a:r>
            <a: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– 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통합 </a:t>
            </a:r>
            <a:r>
              <a:rPr lang="en-US" altLang="ko-KR" dirty="0"/>
              <a:t>HW Log </a:t>
            </a:r>
            <a:r>
              <a:rPr lang="ko-KR" altLang="en-US" dirty="0"/>
              <a:t>수집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4" name="그림 3" descr="실외, 하늘, 도시이(가) 표시된 사진&#10;&#10;자동 생성된 설명">
            <a:extLst>
              <a:ext uri="{FF2B5EF4-FFF2-40B4-BE49-F238E27FC236}">
                <a16:creationId xmlns:a16="http://schemas.microsoft.com/office/drawing/2014/main" id="{DC2B4D85-7CF1-CCB7-54EB-75CD48FCA5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r="5008" b="3"/>
          <a:stretch/>
        </p:blipFill>
        <p:spPr>
          <a:xfrm>
            <a:off x="2125300" y="2780378"/>
            <a:ext cx="3779590" cy="3638237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5" name="그림 4" descr="텍스트, 실내, 바닥, 컴퓨터이(가) 표시된 사진&#10;&#10;자동 생성된 설명">
            <a:extLst>
              <a:ext uri="{FF2B5EF4-FFF2-40B4-BE49-F238E27FC236}">
                <a16:creationId xmlns:a16="http://schemas.microsoft.com/office/drawing/2014/main" id="{950E0ADC-7823-3109-40CF-05078A8754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1" r="12623" b="4"/>
          <a:stretch/>
        </p:blipFill>
        <p:spPr>
          <a:xfrm>
            <a:off x="304800" y="1179502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7F30962E-731A-7AFC-4BB0-A61C95D4A661}"/>
              </a:ext>
            </a:extLst>
          </p:cNvPr>
          <p:cNvSpPr/>
          <p:nvPr/>
        </p:nvSpPr>
        <p:spPr>
          <a:xfrm>
            <a:off x="7337606" y="1836711"/>
            <a:ext cx="1359568" cy="13595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Google Shape;2394;p190">
            <a:extLst>
              <a:ext uri="{FF2B5EF4-FFF2-40B4-BE49-F238E27FC236}">
                <a16:creationId xmlns:a16="http://schemas.microsoft.com/office/drawing/2014/main" id="{D69CF0EC-AEFF-D1C6-302E-3F981537770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88483" y="2110800"/>
            <a:ext cx="832356" cy="8323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A8BC8499-BC11-FC29-57F2-DFB4A9B80CE0}"/>
              </a:ext>
            </a:extLst>
          </p:cNvPr>
          <p:cNvSpPr/>
          <p:nvPr/>
        </p:nvSpPr>
        <p:spPr>
          <a:xfrm>
            <a:off x="9510987" y="2909863"/>
            <a:ext cx="1820366" cy="1758458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스케치, 그림, 만화 영화, 일러스트레이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F69B1100-5657-0CD8-785B-2CF7F36D0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480" y1="10449" x2="42480" y2="10449"/>
                        <a14:foregroundMark x1="23438" y1="20898" x2="23438" y2="20898"/>
                        <a14:foregroundMark x1="50879" y1="24316" x2="50879" y2="24316"/>
                        <a14:foregroundMark x1="37207" y1="25195" x2="37207" y2="25195"/>
                        <a14:foregroundMark x1="43164" y1="28516" x2="43164" y2="28516"/>
                        <a14:foregroundMark x1="69141" y1="20215" x2="69141" y2="20215"/>
                        <a14:foregroundMark x1="76172" y1="21289" x2="76172" y2="21289"/>
                        <a14:foregroundMark x1="76855" y1="32617" x2="76855" y2="32617"/>
                        <a14:foregroundMark x1="72461" y1="35449" x2="72461" y2="35449"/>
                        <a14:foregroundMark x1="67773" y1="35645" x2="67773" y2="35645"/>
                        <a14:foregroundMark x1="67285" y1="40137" x2="67285" y2="40137"/>
                        <a14:foregroundMark x1="71191" y1="40527" x2="71191" y2="40527"/>
                        <a14:foregroundMark x1="25781" y1="60938" x2="25781" y2="60938"/>
                        <a14:foregroundMark x1="26563" y1="65527" x2="26563" y2="65527"/>
                        <a14:foregroundMark x1="45996" y1="72559" x2="45996" y2="72559"/>
                        <a14:foregroundMark x1="70117" y1="72949" x2="70117" y2="72949"/>
                        <a14:foregroundMark x1="76758" y1="72363" x2="76758" y2="72363"/>
                        <a14:foregroundMark x1="75000" y1="60449" x2="75000" y2="60449"/>
                        <a14:foregroundMark x1="66602" y1="60938" x2="66602" y2="60938"/>
                        <a14:backgroundMark x1="29297" y1="25488" x2="29297" y2="25488"/>
                        <a14:backgroundMark x1="54297" y1="16504" x2="54297" y2="16504"/>
                        <a14:backgroundMark x1="60059" y1="25195" x2="60059" y2="25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75234" y="2943156"/>
            <a:ext cx="1691873" cy="169187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E28BB57-67F2-7341-DCEA-A6B8EC3361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8703" y="3984537"/>
            <a:ext cx="2111642" cy="211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1184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>
          <a:extLst>
            <a:ext uri="{FF2B5EF4-FFF2-40B4-BE49-F238E27FC236}">
              <a16:creationId xmlns:a16="http://schemas.microsoft.com/office/drawing/2014/main" id="{9E186CD7-353A-6532-ED3C-6E3E7B2BB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ce3f88fed4_5_736">
            <a:extLst>
              <a:ext uri="{FF2B5EF4-FFF2-40B4-BE49-F238E27FC236}">
                <a16:creationId xmlns:a16="http://schemas.microsoft.com/office/drawing/2014/main" id="{B8409CED-F0C9-C921-400F-8A23B12319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마치며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" name="Google Shape;2401;p190">
            <a:extLst>
              <a:ext uri="{FF2B5EF4-FFF2-40B4-BE49-F238E27FC236}">
                <a16:creationId xmlns:a16="http://schemas.microsoft.com/office/drawing/2014/main" id="{2E6A375D-E875-7617-CD8B-6A1D962961D0}"/>
              </a:ext>
            </a:extLst>
          </p:cNvPr>
          <p:cNvSpPr/>
          <p:nvPr/>
        </p:nvSpPr>
        <p:spPr>
          <a:xfrm>
            <a:off x="2033752" y="5395968"/>
            <a:ext cx="8124496" cy="945647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38100">
            <a:solidFill>
              <a:srgbClr val="FF0000"/>
            </a:solidFill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Lv1.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메트릭을</a:t>
            </a:r>
            <a:r>
              <a:rPr lang="ko-KR" alt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수집하고 대시보드를 구성할 수 있다</a:t>
            </a:r>
            <a:r>
              <a:rPr lang="en-US" altLang="ko-KR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401;p190">
            <a:extLst>
              <a:ext uri="{FF2B5EF4-FFF2-40B4-BE49-F238E27FC236}">
                <a16:creationId xmlns:a16="http://schemas.microsoft.com/office/drawing/2014/main" id="{00D18552-10F3-57EB-584A-1B96F8969C77}"/>
              </a:ext>
            </a:extLst>
          </p:cNvPr>
          <p:cNvSpPr/>
          <p:nvPr/>
        </p:nvSpPr>
        <p:spPr>
          <a:xfrm>
            <a:off x="2033752" y="4340438"/>
            <a:ext cx="8124496" cy="945647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ko-K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Lv2.</a:t>
            </a:r>
            <a:r>
              <a:rPr lang="en" altLang="ko-KR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ko-KR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End To End </a:t>
            </a:r>
            <a:r>
              <a:rPr lang="ko-KR" alt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구성으로 시스템 전체의 가시성을 확보한다</a:t>
            </a:r>
            <a:r>
              <a:rPr lang="en-US" altLang="ko-KR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401;p190">
            <a:extLst>
              <a:ext uri="{FF2B5EF4-FFF2-40B4-BE49-F238E27FC236}">
                <a16:creationId xmlns:a16="http://schemas.microsoft.com/office/drawing/2014/main" id="{7E35CE46-6B94-676A-1893-C6BCC7984D9D}"/>
              </a:ext>
            </a:extLst>
          </p:cNvPr>
          <p:cNvSpPr/>
          <p:nvPr/>
        </p:nvSpPr>
        <p:spPr>
          <a:xfrm>
            <a:off x="2033752" y="3096056"/>
            <a:ext cx="8124496" cy="1134499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ko-K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Lv3.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수집된 데이터를 기반으로 </a:t>
            </a:r>
            <a:endParaRPr lang="en-US" altLang="ko-KR"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시스템 운영과 더불어 비즈니스 가시성을 확보한다</a:t>
            </a:r>
            <a:r>
              <a:rPr lang="en-US" altLang="ko-KR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401;p190">
            <a:extLst>
              <a:ext uri="{FF2B5EF4-FFF2-40B4-BE49-F238E27FC236}">
                <a16:creationId xmlns:a16="http://schemas.microsoft.com/office/drawing/2014/main" id="{869481B9-BDF0-1373-A5B2-1EFC5FABB68D}"/>
              </a:ext>
            </a:extLst>
          </p:cNvPr>
          <p:cNvSpPr/>
          <p:nvPr/>
        </p:nvSpPr>
        <p:spPr>
          <a:xfrm>
            <a:off x="2033752" y="2042632"/>
            <a:ext cx="8124496" cy="945647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ko-K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Lv4.</a:t>
            </a:r>
            <a:endParaRPr sz="3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401;p190">
            <a:extLst>
              <a:ext uri="{FF2B5EF4-FFF2-40B4-BE49-F238E27FC236}">
                <a16:creationId xmlns:a16="http://schemas.microsoft.com/office/drawing/2014/main" id="{8BB88594-B30F-88FE-A4B1-8A364AA952F4}"/>
              </a:ext>
            </a:extLst>
          </p:cNvPr>
          <p:cNvSpPr/>
          <p:nvPr/>
        </p:nvSpPr>
        <p:spPr>
          <a:xfrm>
            <a:off x="2033752" y="989208"/>
            <a:ext cx="8124496" cy="945647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</a:ln>
        </p:spPr>
        <p:txBody>
          <a:bodyPr spcFirstLastPara="1" wrap="square" lIns="105475" tIns="52725" rIns="105475" bIns="52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ko-K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Lv5.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35321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>
          <a:extLst>
            <a:ext uri="{FF2B5EF4-FFF2-40B4-BE49-F238E27FC236}">
              <a16:creationId xmlns:a16="http://schemas.microsoft.com/office/drawing/2014/main" id="{28D38E49-FE94-AC41-86AB-DF2268732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ce3f88fed4_5_703">
            <a:extLst>
              <a:ext uri="{FF2B5EF4-FFF2-40B4-BE49-F238E27FC236}">
                <a16:creationId xmlns:a16="http://schemas.microsoft.com/office/drawing/2014/main" id="{F62D71A5-A339-6269-EBEF-41A8646B73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dirty="0">
                <a:cs typeface="Pretendard" panose="02000503000000020004" pitchFamily="2" charset="-127"/>
              </a:rPr>
              <a:t>Q &amp; A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98329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CEC21992-FF90-652B-F6C7-38F789BFD33D}"/>
              </a:ext>
            </a:extLst>
          </p:cNvPr>
          <p:cNvSpPr/>
          <p:nvPr/>
        </p:nvSpPr>
        <p:spPr>
          <a:xfrm>
            <a:off x="470916" y="3461004"/>
            <a:ext cx="6583680" cy="1682496"/>
          </a:xfrm>
          <a:prstGeom prst="roundRect">
            <a:avLst>
              <a:gd name="adj" fmla="val 47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7" name="Google Shape;517;g2ce3f88fed4_5_707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CJ </a:t>
            </a:r>
            <a:r>
              <a:rPr lang="ko-KR" alt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올리브네트웍스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933CC68-9964-55A3-23ED-E95B97086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</a:blip>
          <a:srcRect/>
          <a:stretch/>
        </p:blipFill>
        <p:spPr bwMode="auto">
          <a:xfrm>
            <a:off x="7391085" y="898363"/>
            <a:ext cx="4284915" cy="55644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5A447D-4053-830B-2D11-186F17A26E12}"/>
              </a:ext>
            </a:extLst>
          </p:cNvPr>
          <p:cNvSpPr txBox="1"/>
          <p:nvPr/>
        </p:nvSpPr>
        <p:spPr>
          <a:xfrm>
            <a:off x="870653" y="123680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defTabSz="767275" fontAlgn="base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CJ ONLYONE NEW 제목 OTF Bold" panose="00000800000000000000" pitchFamily="50" charset="-127"/>
                <a:ea typeface="CJ ONLYONE NEW 제목 OTF Bold" panose="00000800000000000000" pitchFamily="50" charset="-127"/>
                <a:cs typeface="Gothic A1 Medium" pitchFamily="2" charset="-127"/>
              </a:rPr>
              <a:t>디지털 기술과 데이터 기반으로</a:t>
            </a:r>
            <a:br>
              <a:rPr lang="en-US" altLang="ko-KR" sz="18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CJ ONLYONE NEW 제목 OTF Bold" panose="00000800000000000000" pitchFamily="50" charset="-127"/>
                <a:ea typeface="CJ ONLYONE NEW 제목 OTF Bold" panose="00000800000000000000" pitchFamily="50" charset="-127"/>
                <a:cs typeface="Gothic A1 Medium" pitchFamily="2" charset="-127"/>
              </a:rPr>
            </a:br>
            <a:r>
              <a:rPr lang="ko-KR" altLang="en-US" sz="18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CJ ONLYONE NEW 제목 OTF Bold" panose="00000800000000000000" pitchFamily="50" charset="-127"/>
                <a:ea typeface="CJ ONLYONE NEW 제목 OTF Bold" panose="00000800000000000000" pitchFamily="50" charset="-127"/>
                <a:cs typeface="Gothic A1 Medium" pitchFamily="2" charset="-127"/>
              </a:rPr>
              <a:t>공간과 일상의 변화를 선도하는 라이프스타일 혁신 기업</a:t>
            </a:r>
            <a:endParaRPr lang="en-US" altLang="ko-KR" sz="180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bg1"/>
              </a:solidFill>
              <a:latin typeface="CJ ONLYONE NEW 제목 OTF Bold" panose="00000800000000000000" pitchFamily="50" charset="-127"/>
              <a:ea typeface="CJ ONLYONE NEW 제목 OTF Bold" panose="00000800000000000000" pitchFamily="50" charset="-127"/>
              <a:cs typeface="Gothic A1 Medium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86BD6-614A-9C13-9AFF-9892E78F5907}"/>
              </a:ext>
            </a:extLst>
          </p:cNvPr>
          <p:cNvSpPr txBox="1"/>
          <p:nvPr/>
        </p:nvSpPr>
        <p:spPr>
          <a:xfrm>
            <a:off x="8001554" y="5586460"/>
            <a:ext cx="3255699" cy="60529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464" marR="0" lvl="1" indent="0" defTabSz="4572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lang="ko-KR" altLang="en-US" sz="1600" b="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CJ ONLYONE NEW 제목 OTF Bold" panose="00000800000000000000" pitchFamily="50" charset="-127"/>
                <a:ea typeface="CJ ONLYONE NEW 제목 OTF Bold" panose="00000800000000000000" pitchFamily="50" charset="-127"/>
              </a:rPr>
              <a:t>위치</a:t>
            </a:r>
            <a:endParaRPr lang="en-US" altLang="ko-KR" sz="1600" b="1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bg1"/>
              </a:solidFill>
              <a:latin typeface="CJ ONLYONE NEW 제목 OTF Bold" panose="00000800000000000000" pitchFamily="50" charset="-127"/>
              <a:ea typeface="CJ ONLYONE NEW 제목 OTF Bold" panose="00000800000000000000" pitchFamily="50" charset="-127"/>
            </a:endParaRPr>
          </a:p>
          <a:p>
            <a:pPr marL="1464" marR="0" lvl="1" indent="0" defTabSz="4572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lang="ko-KR" altLang="en-US" sz="14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CJ ONLYONE NEW 본문 OTF Regular" panose="00000500000000000000" pitchFamily="50" charset="-127"/>
                <a:ea typeface="CJ ONLYONE NEW 본문 OTF Regular" panose="00000500000000000000" pitchFamily="50" charset="-127"/>
                <a:cs typeface="Gothic A1 Medium" pitchFamily="2" charset="-127"/>
              </a:rPr>
              <a:t>서울시 용산구</a:t>
            </a:r>
            <a:r>
              <a:rPr lang="en-US" altLang="ko-KR" sz="14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CJ ONLYONE NEW 본문 OTF Regular" panose="00000500000000000000" pitchFamily="50" charset="-127"/>
                <a:ea typeface="CJ ONLYONE NEW 본문 OTF Regular" panose="00000500000000000000" pitchFamily="50" charset="-127"/>
                <a:cs typeface="Gothic A1 Medium" pitchFamily="2" charset="-127"/>
              </a:rPr>
              <a:t> </a:t>
            </a:r>
            <a:r>
              <a:rPr lang="ko-KR" altLang="en-US" sz="14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CJ ONLYONE NEW 본문 OTF Regular" panose="00000500000000000000" pitchFamily="50" charset="-127"/>
                <a:ea typeface="CJ ONLYONE NEW 본문 OTF Regular" panose="00000500000000000000" pitchFamily="50" charset="-127"/>
                <a:cs typeface="Gothic A1 Medium" pitchFamily="2" charset="-127"/>
              </a:rPr>
              <a:t>한강대로 </a:t>
            </a:r>
            <a:r>
              <a:rPr lang="en-US" altLang="ko-KR" sz="14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CJ ONLYONE NEW 본문 OTF Regular" panose="00000500000000000000" pitchFamily="50" charset="-127"/>
                <a:ea typeface="CJ ONLYONE NEW 본문 OTF Regular" panose="00000500000000000000" pitchFamily="50" charset="-127"/>
                <a:cs typeface="Gothic A1 Medium" pitchFamily="2" charset="-127"/>
              </a:rPr>
              <a:t>366 </a:t>
            </a:r>
            <a:r>
              <a:rPr lang="ko-KR" altLang="en-US" sz="14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CJ ONLYONE NEW 본문 OTF Regular" panose="00000500000000000000" pitchFamily="50" charset="-127"/>
                <a:ea typeface="CJ ONLYONE NEW 본문 OTF Regular" panose="00000500000000000000" pitchFamily="50" charset="-127"/>
                <a:cs typeface="Gothic A1 Medium" pitchFamily="2" charset="-127"/>
              </a:rPr>
              <a:t>트윈시티 남산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1A4B6551-20A4-13C6-8C9D-9AADF2C25755}"/>
              </a:ext>
            </a:extLst>
          </p:cNvPr>
          <p:cNvGrpSpPr/>
          <p:nvPr/>
        </p:nvGrpSpPr>
        <p:grpSpPr>
          <a:xfrm>
            <a:off x="7707736" y="5652061"/>
            <a:ext cx="344795" cy="346363"/>
            <a:chOff x="13685198" y="762000"/>
            <a:chExt cx="417202" cy="419099"/>
          </a:xfrm>
          <a:solidFill>
            <a:schemeClr val="bg1"/>
          </a:solidFill>
        </p:grpSpPr>
        <p:sp>
          <p:nvSpPr>
            <p:cNvPr id="7" name="그래픽 8">
              <a:extLst>
                <a:ext uri="{FF2B5EF4-FFF2-40B4-BE49-F238E27FC236}">
                  <a16:creationId xmlns:a16="http://schemas.microsoft.com/office/drawing/2014/main" id="{EF480D99-EB4E-201F-E184-544AD31A4C0D}"/>
                </a:ext>
              </a:extLst>
            </p:cNvPr>
            <p:cNvSpPr/>
            <p:nvPr/>
          </p:nvSpPr>
          <p:spPr>
            <a:xfrm>
              <a:off x="13780002" y="762000"/>
              <a:ext cx="227595" cy="333772"/>
            </a:xfrm>
            <a:custGeom>
              <a:avLst/>
              <a:gdLst>
                <a:gd name="connsiteX0" fmla="*/ 113798 w 227595"/>
                <a:gd name="connsiteY0" fmla="*/ 60 h 333772"/>
                <a:gd name="connsiteX1" fmla="*/ 0 w 227595"/>
                <a:gd name="connsiteY1" fmla="*/ 114490 h 333772"/>
                <a:gd name="connsiteX2" fmla="*/ 53671 w 227595"/>
                <a:gd name="connsiteY2" fmla="*/ 261105 h 333772"/>
                <a:gd name="connsiteX3" fmla="*/ 106821 w 227595"/>
                <a:gd name="connsiteY3" fmla="*/ 330793 h 333772"/>
                <a:gd name="connsiteX4" fmla="*/ 120284 w 227595"/>
                <a:gd name="connsiteY4" fmla="*/ 331283 h 333772"/>
                <a:gd name="connsiteX5" fmla="*/ 120774 w 227595"/>
                <a:gd name="connsiteY5" fmla="*/ 330793 h 333772"/>
                <a:gd name="connsiteX6" fmla="*/ 173924 w 227595"/>
                <a:gd name="connsiteY6" fmla="*/ 261105 h 333772"/>
                <a:gd name="connsiteX7" fmla="*/ 227595 w 227595"/>
                <a:gd name="connsiteY7" fmla="*/ 114490 h 333772"/>
                <a:gd name="connsiteX8" fmla="*/ 113798 w 227595"/>
                <a:gd name="connsiteY8" fmla="*/ 60 h 333772"/>
                <a:gd name="connsiteX9" fmla="*/ 113798 w 227595"/>
                <a:gd name="connsiteY9" fmla="*/ 19110 h 333772"/>
                <a:gd name="connsiteX10" fmla="*/ 208545 w 227595"/>
                <a:gd name="connsiteY10" fmla="*/ 114490 h 333772"/>
                <a:gd name="connsiteX11" fmla="*/ 157944 w 227595"/>
                <a:gd name="connsiteY11" fmla="*/ 250761 h 333772"/>
                <a:gd name="connsiteX12" fmla="*/ 113798 w 227595"/>
                <a:gd name="connsiteY12" fmla="*/ 309660 h 333772"/>
                <a:gd name="connsiteX13" fmla="*/ 69652 w 227595"/>
                <a:gd name="connsiteY13" fmla="*/ 250761 h 333772"/>
                <a:gd name="connsiteX14" fmla="*/ 19050 w 227595"/>
                <a:gd name="connsiteY14" fmla="*/ 114490 h 333772"/>
                <a:gd name="connsiteX15" fmla="*/ 113798 w 227595"/>
                <a:gd name="connsiteY15" fmla="*/ 19110 h 33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7595" h="333772">
                  <a:moveTo>
                    <a:pt x="113798" y="60"/>
                  </a:moveTo>
                  <a:cubicBezTo>
                    <a:pt x="51027" y="60"/>
                    <a:pt x="0" y="51433"/>
                    <a:pt x="0" y="114490"/>
                  </a:cubicBezTo>
                  <a:cubicBezTo>
                    <a:pt x="0" y="166597"/>
                    <a:pt x="27126" y="220091"/>
                    <a:pt x="53671" y="261105"/>
                  </a:cubicBezTo>
                  <a:cubicBezTo>
                    <a:pt x="80217" y="302118"/>
                    <a:pt x="106821" y="330793"/>
                    <a:pt x="106821" y="330793"/>
                  </a:cubicBezTo>
                  <a:cubicBezTo>
                    <a:pt x="110404" y="334646"/>
                    <a:pt x="116431" y="334866"/>
                    <a:pt x="120284" y="331283"/>
                  </a:cubicBezTo>
                  <a:cubicBezTo>
                    <a:pt x="120453" y="331126"/>
                    <a:pt x="120617" y="330962"/>
                    <a:pt x="120774" y="330793"/>
                  </a:cubicBezTo>
                  <a:cubicBezTo>
                    <a:pt x="120774" y="330793"/>
                    <a:pt x="147379" y="302118"/>
                    <a:pt x="173924" y="261105"/>
                  </a:cubicBezTo>
                  <a:cubicBezTo>
                    <a:pt x="200470" y="220091"/>
                    <a:pt x="227595" y="166597"/>
                    <a:pt x="227595" y="114490"/>
                  </a:cubicBezTo>
                  <a:cubicBezTo>
                    <a:pt x="227595" y="51433"/>
                    <a:pt x="176568" y="60"/>
                    <a:pt x="113798" y="60"/>
                  </a:cubicBezTo>
                  <a:close/>
                  <a:moveTo>
                    <a:pt x="113798" y="19110"/>
                  </a:moveTo>
                  <a:cubicBezTo>
                    <a:pt x="166210" y="19110"/>
                    <a:pt x="208545" y="61666"/>
                    <a:pt x="208545" y="114490"/>
                  </a:cubicBezTo>
                  <a:cubicBezTo>
                    <a:pt x="208545" y="159800"/>
                    <a:pt x="183538" y="211218"/>
                    <a:pt x="157944" y="250761"/>
                  </a:cubicBezTo>
                  <a:cubicBezTo>
                    <a:pt x="137945" y="281659"/>
                    <a:pt x="121570" y="300833"/>
                    <a:pt x="113798" y="309660"/>
                  </a:cubicBezTo>
                  <a:cubicBezTo>
                    <a:pt x="106026" y="300833"/>
                    <a:pt x="89650" y="281659"/>
                    <a:pt x="69652" y="250761"/>
                  </a:cubicBezTo>
                  <a:cubicBezTo>
                    <a:pt x="44058" y="211218"/>
                    <a:pt x="19050" y="159800"/>
                    <a:pt x="19050" y="114490"/>
                  </a:cubicBezTo>
                  <a:cubicBezTo>
                    <a:pt x="19050" y="61666"/>
                    <a:pt x="61385" y="19110"/>
                    <a:pt x="113798" y="1911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 dirty="0">
                <a:solidFill>
                  <a:schemeClr val="bg1"/>
                </a:solidFill>
                <a:latin typeface="Arial" panose="020B0604020202020204" pitchFamily="34" charset="0"/>
                <a:ea typeface="CJ ONLYONE NEW title Bold" panose="020B0600000101010101" charset="-127"/>
              </a:endParaRPr>
            </a:p>
          </p:txBody>
        </p:sp>
        <p:sp>
          <p:nvSpPr>
            <p:cNvPr id="8" name="그래픽 8">
              <a:extLst>
                <a:ext uri="{FF2B5EF4-FFF2-40B4-BE49-F238E27FC236}">
                  <a16:creationId xmlns:a16="http://schemas.microsoft.com/office/drawing/2014/main" id="{FE7C6795-A6C7-3A4A-BD26-0B17F673F7D0}"/>
                </a:ext>
              </a:extLst>
            </p:cNvPr>
            <p:cNvSpPr/>
            <p:nvPr/>
          </p:nvSpPr>
          <p:spPr>
            <a:xfrm>
              <a:off x="13833933" y="819150"/>
              <a:ext cx="119732" cy="120364"/>
            </a:xfrm>
            <a:custGeom>
              <a:avLst/>
              <a:gdLst>
                <a:gd name="connsiteX0" fmla="*/ 59866 w 119732"/>
                <a:gd name="connsiteY0" fmla="*/ 60 h 120364"/>
                <a:gd name="connsiteX1" fmla="*/ 0 w 119732"/>
                <a:gd name="connsiteY1" fmla="*/ 60242 h 120364"/>
                <a:gd name="connsiteX2" fmla="*/ 59866 w 119732"/>
                <a:gd name="connsiteY2" fmla="*/ 120425 h 120364"/>
                <a:gd name="connsiteX3" fmla="*/ 119732 w 119732"/>
                <a:gd name="connsiteY3" fmla="*/ 60242 h 120364"/>
                <a:gd name="connsiteX4" fmla="*/ 59866 w 119732"/>
                <a:gd name="connsiteY4" fmla="*/ 60 h 120364"/>
                <a:gd name="connsiteX5" fmla="*/ 59866 w 119732"/>
                <a:gd name="connsiteY5" fmla="*/ 19110 h 120364"/>
                <a:gd name="connsiteX6" fmla="*/ 100682 w 119732"/>
                <a:gd name="connsiteY6" fmla="*/ 60242 h 120364"/>
                <a:gd name="connsiteX7" fmla="*/ 59866 w 119732"/>
                <a:gd name="connsiteY7" fmla="*/ 101375 h 120364"/>
                <a:gd name="connsiteX8" fmla="*/ 19050 w 119732"/>
                <a:gd name="connsiteY8" fmla="*/ 60242 h 120364"/>
                <a:gd name="connsiteX9" fmla="*/ 59866 w 119732"/>
                <a:gd name="connsiteY9" fmla="*/ 19110 h 12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732" h="120364">
                  <a:moveTo>
                    <a:pt x="59866" y="60"/>
                  </a:moveTo>
                  <a:cubicBezTo>
                    <a:pt x="26880" y="60"/>
                    <a:pt x="0" y="27147"/>
                    <a:pt x="0" y="60242"/>
                  </a:cubicBezTo>
                  <a:cubicBezTo>
                    <a:pt x="0" y="93338"/>
                    <a:pt x="26880" y="120425"/>
                    <a:pt x="59866" y="120425"/>
                  </a:cubicBezTo>
                  <a:cubicBezTo>
                    <a:pt x="92853" y="120425"/>
                    <a:pt x="119732" y="93338"/>
                    <a:pt x="119732" y="60242"/>
                  </a:cubicBezTo>
                  <a:cubicBezTo>
                    <a:pt x="119732" y="27147"/>
                    <a:pt x="92853" y="60"/>
                    <a:pt x="59866" y="60"/>
                  </a:cubicBezTo>
                  <a:close/>
                  <a:moveTo>
                    <a:pt x="59866" y="19110"/>
                  </a:moveTo>
                  <a:cubicBezTo>
                    <a:pt x="82493" y="19110"/>
                    <a:pt x="100682" y="37379"/>
                    <a:pt x="100682" y="60242"/>
                  </a:cubicBezTo>
                  <a:cubicBezTo>
                    <a:pt x="100682" y="83106"/>
                    <a:pt x="82493" y="101375"/>
                    <a:pt x="59866" y="101375"/>
                  </a:cubicBezTo>
                  <a:cubicBezTo>
                    <a:pt x="37239" y="101375"/>
                    <a:pt x="19050" y="83106"/>
                    <a:pt x="19050" y="60242"/>
                  </a:cubicBezTo>
                  <a:cubicBezTo>
                    <a:pt x="19050" y="37379"/>
                    <a:pt x="37239" y="19110"/>
                    <a:pt x="59866" y="1911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 dirty="0">
                <a:solidFill>
                  <a:schemeClr val="bg1"/>
                </a:solidFill>
                <a:latin typeface="Arial" panose="020B0604020202020204" pitchFamily="34" charset="0"/>
                <a:ea typeface="CJ ONLYONE NEW title Bold" panose="020B0600000101010101" charset="-127"/>
              </a:endParaRPr>
            </a:p>
          </p:txBody>
        </p:sp>
        <p:sp>
          <p:nvSpPr>
            <p:cNvPr id="9" name="그래픽 8">
              <a:extLst>
                <a:ext uri="{FF2B5EF4-FFF2-40B4-BE49-F238E27FC236}">
                  <a16:creationId xmlns:a16="http://schemas.microsoft.com/office/drawing/2014/main" id="{5D63318E-807B-1314-5864-DEE392ED3555}"/>
                </a:ext>
              </a:extLst>
            </p:cNvPr>
            <p:cNvSpPr/>
            <p:nvPr/>
          </p:nvSpPr>
          <p:spPr>
            <a:xfrm>
              <a:off x="13685198" y="1054533"/>
              <a:ext cx="417202" cy="126566"/>
            </a:xfrm>
            <a:custGeom>
              <a:avLst/>
              <a:gdLst>
                <a:gd name="connsiteX0" fmla="*/ 53690 w 417202"/>
                <a:gd name="connsiteY0" fmla="*/ 643 h 126566"/>
                <a:gd name="connsiteX1" fmla="*/ 15701 w 417202"/>
                <a:gd name="connsiteY1" fmla="*/ 21982 h 126566"/>
                <a:gd name="connsiteX2" fmla="*/ 0 w 417202"/>
                <a:gd name="connsiteY2" fmla="*/ 51859 h 126566"/>
                <a:gd name="connsiteX3" fmla="*/ 19329 w 417202"/>
                <a:gd name="connsiteY3" fmla="*/ 84787 h 126566"/>
                <a:gd name="connsiteX4" fmla="*/ 64870 w 417202"/>
                <a:gd name="connsiteY4" fmla="*/ 107037 h 126566"/>
                <a:gd name="connsiteX5" fmla="*/ 208601 w 417202"/>
                <a:gd name="connsiteY5" fmla="*/ 126626 h 126566"/>
                <a:gd name="connsiteX6" fmla="*/ 352332 w 417202"/>
                <a:gd name="connsiteY6" fmla="*/ 107037 h 126566"/>
                <a:gd name="connsiteX7" fmla="*/ 397873 w 417202"/>
                <a:gd name="connsiteY7" fmla="*/ 84787 h 126566"/>
                <a:gd name="connsiteX8" fmla="*/ 417202 w 417202"/>
                <a:gd name="connsiteY8" fmla="*/ 51859 h 126566"/>
                <a:gd name="connsiteX9" fmla="*/ 401724 w 417202"/>
                <a:gd name="connsiteY9" fmla="*/ 22168 h 126566"/>
                <a:gd name="connsiteX10" fmla="*/ 364238 w 417202"/>
                <a:gd name="connsiteY10" fmla="*/ 904 h 126566"/>
                <a:gd name="connsiteX11" fmla="*/ 351904 w 417202"/>
                <a:gd name="connsiteY11" fmla="*/ 6336 h 126566"/>
                <a:gd name="connsiteX12" fmla="*/ 357336 w 417202"/>
                <a:gd name="connsiteY12" fmla="*/ 18670 h 126566"/>
                <a:gd name="connsiteX13" fmla="*/ 389074 w 417202"/>
                <a:gd name="connsiteY13" fmla="*/ 36399 h 126566"/>
                <a:gd name="connsiteX14" fmla="*/ 398152 w 417202"/>
                <a:gd name="connsiteY14" fmla="*/ 51859 h 126566"/>
                <a:gd name="connsiteX15" fmla="*/ 386190 w 417202"/>
                <a:gd name="connsiteY15" fmla="*/ 69718 h 126566"/>
                <a:gd name="connsiteX16" fmla="*/ 346397 w 417202"/>
                <a:gd name="connsiteY16" fmla="*/ 88936 h 126566"/>
                <a:gd name="connsiteX17" fmla="*/ 208601 w 417202"/>
                <a:gd name="connsiteY17" fmla="*/ 107576 h 126566"/>
                <a:gd name="connsiteX18" fmla="*/ 70805 w 417202"/>
                <a:gd name="connsiteY18" fmla="*/ 88936 h 126566"/>
                <a:gd name="connsiteX19" fmla="*/ 31012 w 417202"/>
                <a:gd name="connsiteY19" fmla="*/ 69718 h 126566"/>
                <a:gd name="connsiteX20" fmla="*/ 19050 w 417202"/>
                <a:gd name="connsiteY20" fmla="*/ 51859 h 126566"/>
                <a:gd name="connsiteX21" fmla="*/ 28296 w 417202"/>
                <a:gd name="connsiteY21" fmla="*/ 36269 h 126566"/>
                <a:gd name="connsiteX22" fmla="*/ 60517 w 417202"/>
                <a:gd name="connsiteY22" fmla="*/ 18410 h 126566"/>
                <a:gd name="connsiteX23" fmla="*/ 65987 w 417202"/>
                <a:gd name="connsiteY23" fmla="*/ 6113 h 126566"/>
                <a:gd name="connsiteX24" fmla="*/ 53690 w 417202"/>
                <a:gd name="connsiteY24" fmla="*/ 643 h 12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7202" h="126566">
                  <a:moveTo>
                    <a:pt x="53690" y="643"/>
                  </a:moveTo>
                  <a:cubicBezTo>
                    <a:pt x="37890" y="6719"/>
                    <a:pt x="25093" y="13704"/>
                    <a:pt x="15701" y="21982"/>
                  </a:cubicBezTo>
                  <a:cubicBezTo>
                    <a:pt x="6309" y="30259"/>
                    <a:pt x="0" y="40468"/>
                    <a:pt x="0" y="51859"/>
                  </a:cubicBezTo>
                  <a:cubicBezTo>
                    <a:pt x="0" y="64794"/>
                    <a:pt x="7927" y="75952"/>
                    <a:pt x="19329" y="84787"/>
                  </a:cubicBezTo>
                  <a:cubicBezTo>
                    <a:pt x="30731" y="93622"/>
                    <a:pt x="46176" y="100910"/>
                    <a:pt x="64870" y="107037"/>
                  </a:cubicBezTo>
                  <a:cubicBezTo>
                    <a:pt x="102259" y="119290"/>
                    <a:pt x="152784" y="126626"/>
                    <a:pt x="208601" y="126626"/>
                  </a:cubicBezTo>
                  <a:cubicBezTo>
                    <a:pt x="264418" y="126626"/>
                    <a:pt x="314944" y="119290"/>
                    <a:pt x="352332" y="107037"/>
                  </a:cubicBezTo>
                  <a:cubicBezTo>
                    <a:pt x="371026" y="100910"/>
                    <a:pt x="386472" y="93622"/>
                    <a:pt x="397873" y="84787"/>
                  </a:cubicBezTo>
                  <a:cubicBezTo>
                    <a:pt x="409275" y="75952"/>
                    <a:pt x="417202" y="64794"/>
                    <a:pt x="417202" y="51859"/>
                  </a:cubicBezTo>
                  <a:cubicBezTo>
                    <a:pt x="417202" y="40554"/>
                    <a:pt x="410993" y="30404"/>
                    <a:pt x="401724" y="22168"/>
                  </a:cubicBezTo>
                  <a:cubicBezTo>
                    <a:pt x="392455" y="13931"/>
                    <a:pt x="379828" y="6964"/>
                    <a:pt x="364238" y="904"/>
                  </a:cubicBezTo>
                  <a:cubicBezTo>
                    <a:pt x="359332" y="-1005"/>
                    <a:pt x="353808" y="1428"/>
                    <a:pt x="351904" y="6336"/>
                  </a:cubicBezTo>
                  <a:cubicBezTo>
                    <a:pt x="349995" y="11242"/>
                    <a:pt x="352428" y="16766"/>
                    <a:pt x="357336" y="18670"/>
                  </a:cubicBezTo>
                  <a:cubicBezTo>
                    <a:pt x="371516" y="24181"/>
                    <a:pt x="382336" y="30412"/>
                    <a:pt x="389074" y="36399"/>
                  </a:cubicBezTo>
                  <a:cubicBezTo>
                    <a:pt x="395812" y="42386"/>
                    <a:pt x="398152" y="47496"/>
                    <a:pt x="398152" y="51859"/>
                  </a:cubicBezTo>
                  <a:cubicBezTo>
                    <a:pt x="398152" y="56940"/>
                    <a:pt x="394936" y="62941"/>
                    <a:pt x="386190" y="69718"/>
                  </a:cubicBezTo>
                  <a:cubicBezTo>
                    <a:pt x="377445" y="76495"/>
                    <a:pt x="363729" y="83255"/>
                    <a:pt x="346397" y="88936"/>
                  </a:cubicBezTo>
                  <a:cubicBezTo>
                    <a:pt x="311734" y="100296"/>
                    <a:pt x="262731" y="107576"/>
                    <a:pt x="208601" y="107576"/>
                  </a:cubicBezTo>
                  <a:cubicBezTo>
                    <a:pt x="154471" y="107576"/>
                    <a:pt x="105468" y="100296"/>
                    <a:pt x="70805" y="88936"/>
                  </a:cubicBezTo>
                  <a:cubicBezTo>
                    <a:pt x="53473" y="83255"/>
                    <a:pt x="39758" y="76495"/>
                    <a:pt x="31012" y="69718"/>
                  </a:cubicBezTo>
                  <a:cubicBezTo>
                    <a:pt x="22266" y="62941"/>
                    <a:pt x="19050" y="56940"/>
                    <a:pt x="19050" y="51859"/>
                  </a:cubicBezTo>
                  <a:cubicBezTo>
                    <a:pt x="19050" y="47463"/>
                    <a:pt x="21445" y="42307"/>
                    <a:pt x="28296" y="36269"/>
                  </a:cubicBezTo>
                  <a:cubicBezTo>
                    <a:pt x="35147" y="30231"/>
                    <a:pt x="46128" y="23943"/>
                    <a:pt x="60517" y="18410"/>
                  </a:cubicBezTo>
                  <a:cubicBezTo>
                    <a:pt x="65420" y="16521"/>
                    <a:pt x="67867" y="11019"/>
                    <a:pt x="65987" y="6113"/>
                  </a:cubicBezTo>
                  <a:cubicBezTo>
                    <a:pt x="63838" y="1149"/>
                    <a:pt x="57705" y="-1096"/>
                    <a:pt x="53690" y="643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 dirty="0">
                <a:solidFill>
                  <a:schemeClr val="bg1"/>
                </a:solidFill>
                <a:latin typeface="Arial" panose="020B0604020202020204" pitchFamily="34" charset="0"/>
                <a:ea typeface="CJ ONLYONE NEW title Bold" panose="020B0600000101010101" charset="-127"/>
              </a:endParaRPr>
            </a:p>
          </p:txBody>
        </p:sp>
        <p:sp>
          <p:nvSpPr>
            <p:cNvPr id="10" name="그래픽 8">
              <a:extLst>
                <a:ext uri="{FF2B5EF4-FFF2-40B4-BE49-F238E27FC236}">
                  <a16:creationId xmlns:a16="http://schemas.microsoft.com/office/drawing/2014/main" id="{087ABF86-28CB-5BEE-A71C-9B53DDFAF5AE}"/>
                </a:ext>
              </a:extLst>
            </p:cNvPr>
            <p:cNvSpPr/>
            <p:nvPr/>
          </p:nvSpPr>
          <p:spPr>
            <a:xfrm>
              <a:off x="13761045" y="1031683"/>
              <a:ext cx="265509" cy="101791"/>
            </a:xfrm>
            <a:custGeom>
              <a:avLst/>
              <a:gdLst>
                <a:gd name="connsiteX0" fmla="*/ 48611 w 265509"/>
                <a:gd name="connsiteY0" fmla="*/ 555 h 101791"/>
                <a:gd name="connsiteX1" fmla="*/ 14399 w 265509"/>
                <a:gd name="connsiteY1" fmla="*/ 18340 h 101791"/>
                <a:gd name="connsiteX2" fmla="*/ 0 w 265509"/>
                <a:gd name="connsiteY2" fmla="*/ 45129 h 101791"/>
                <a:gd name="connsiteX3" fmla="*/ 12799 w 265509"/>
                <a:gd name="connsiteY3" fmla="*/ 70560 h 101791"/>
                <a:gd name="connsiteX4" fmla="*/ 42211 w 265509"/>
                <a:gd name="connsiteY4" fmla="*/ 87396 h 101791"/>
                <a:gd name="connsiteX5" fmla="*/ 132755 w 265509"/>
                <a:gd name="connsiteY5" fmla="*/ 101851 h 101791"/>
                <a:gd name="connsiteX6" fmla="*/ 223298 w 265509"/>
                <a:gd name="connsiteY6" fmla="*/ 87396 h 101791"/>
                <a:gd name="connsiteX7" fmla="*/ 252710 w 265509"/>
                <a:gd name="connsiteY7" fmla="*/ 70560 h 101791"/>
                <a:gd name="connsiteX8" fmla="*/ 265509 w 265509"/>
                <a:gd name="connsiteY8" fmla="*/ 45129 h 101791"/>
                <a:gd name="connsiteX9" fmla="*/ 251110 w 265509"/>
                <a:gd name="connsiteY9" fmla="*/ 18340 h 101791"/>
                <a:gd name="connsiteX10" fmla="*/ 216898 w 265509"/>
                <a:gd name="connsiteY10" fmla="*/ 555 h 101791"/>
                <a:gd name="connsiteX11" fmla="*/ 204843 w 265509"/>
                <a:gd name="connsiteY11" fmla="*/ 6564 h 101791"/>
                <a:gd name="connsiteX12" fmla="*/ 210852 w 265509"/>
                <a:gd name="connsiteY12" fmla="*/ 18619 h 101791"/>
                <a:gd name="connsiteX13" fmla="*/ 238832 w 265509"/>
                <a:gd name="connsiteY13" fmla="*/ 32888 h 101791"/>
                <a:gd name="connsiteX14" fmla="*/ 246459 w 265509"/>
                <a:gd name="connsiteY14" fmla="*/ 45129 h 101791"/>
                <a:gd name="connsiteX15" fmla="*/ 239911 w 265509"/>
                <a:gd name="connsiteY15" fmla="*/ 56440 h 101791"/>
                <a:gd name="connsiteX16" fmla="*/ 216489 w 265509"/>
                <a:gd name="connsiteY16" fmla="*/ 69611 h 101791"/>
                <a:gd name="connsiteX17" fmla="*/ 132755 w 265509"/>
                <a:gd name="connsiteY17" fmla="*/ 82801 h 101791"/>
                <a:gd name="connsiteX18" fmla="*/ 49020 w 265509"/>
                <a:gd name="connsiteY18" fmla="*/ 69611 h 101791"/>
                <a:gd name="connsiteX19" fmla="*/ 25598 w 265509"/>
                <a:gd name="connsiteY19" fmla="*/ 56440 h 101791"/>
                <a:gd name="connsiteX20" fmla="*/ 19050 w 265509"/>
                <a:gd name="connsiteY20" fmla="*/ 45129 h 101791"/>
                <a:gd name="connsiteX21" fmla="*/ 26677 w 265509"/>
                <a:gd name="connsiteY21" fmla="*/ 32888 h 101791"/>
                <a:gd name="connsiteX22" fmla="*/ 54657 w 265509"/>
                <a:gd name="connsiteY22" fmla="*/ 18619 h 101791"/>
                <a:gd name="connsiteX23" fmla="*/ 60666 w 265509"/>
                <a:gd name="connsiteY23" fmla="*/ 6564 h 101791"/>
                <a:gd name="connsiteX24" fmla="*/ 48611 w 265509"/>
                <a:gd name="connsiteY24" fmla="*/ 555 h 10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5509" h="101791">
                  <a:moveTo>
                    <a:pt x="48611" y="555"/>
                  </a:moveTo>
                  <a:cubicBezTo>
                    <a:pt x="34439" y="5301"/>
                    <a:pt x="22926" y="11146"/>
                    <a:pt x="14399" y="18340"/>
                  </a:cubicBezTo>
                  <a:cubicBezTo>
                    <a:pt x="5872" y="25534"/>
                    <a:pt x="0" y="34741"/>
                    <a:pt x="0" y="45129"/>
                  </a:cubicBezTo>
                  <a:cubicBezTo>
                    <a:pt x="0" y="55006"/>
                    <a:pt x="5283" y="63754"/>
                    <a:pt x="12799" y="70560"/>
                  </a:cubicBezTo>
                  <a:cubicBezTo>
                    <a:pt x="20315" y="77366"/>
                    <a:pt x="30305" y="82836"/>
                    <a:pt x="42211" y="87396"/>
                  </a:cubicBezTo>
                  <a:cubicBezTo>
                    <a:pt x="66024" y="96516"/>
                    <a:pt x="97738" y="101851"/>
                    <a:pt x="132755" y="101851"/>
                  </a:cubicBezTo>
                  <a:cubicBezTo>
                    <a:pt x="167772" y="101851"/>
                    <a:pt x="199485" y="96516"/>
                    <a:pt x="223298" y="87396"/>
                  </a:cubicBezTo>
                  <a:cubicBezTo>
                    <a:pt x="235204" y="82836"/>
                    <a:pt x="245194" y="77366"/>
                    <a:pt x="252710" y="70560"/>
                  </a:cubicBezTo>
                  <a:cubicBezTo>
                    <a:pt x="260226" y="63754"/>
                    <a:pt x="265509" y="55006"/>
                    <a:pt x="265509" y="45129"/>
                  </a:cubicBezTo>
                  <a:cubicBezTo>
                    <a:pt x="265509" y="34740"/>
                    <a:pt x="259639" y="25534"/>
                    <a:pt x="251110" y="18340"/>
                  </a:cubicBezTo>
                  <a:cubicBezTo>
                    <a:pt x="242581" y="11145"/>
                    <a:pt x="231073" y="5301"/>
                    <a:pt x="216898" y="555"/>
                  </a:cubicBezTo>
                  <a:cubicBezTo>
                    <a:pt x="211910" y="-1114"/>
                    <a:pt x="206513" y="1576"/>
                    <a:pt x="204843" y="6564"/>
                  </a:cubicBezTo>
                  <a:cubicBezTo>
                    <a:pt x="203174" y="11552"/>
                    <a:pt x="205864" y="16949"/>
                    <a:pt x="210852" y="18619"/>
                  </a:cubicBezTo>
                  <a:cubicBezTo>
                    <a:pt x="223447" y="22836"/>
                    <a:pt x="232990" y="27960"/>
                    <a:pt x="238832" y="32888"/>
                  </a:cubicBezTo>
                  <a:cubicBezTo>
                    <a:pt x="244674" y="37815"/>
                    <a:pt x="246459" y="41901"/>
                    <a:pt x="246459" y="45129"/>
                  </a:cubicBezTo>
                  <a:cubicBezTo>
                    <a:pt x="246459" y="48286"/>
                    <a:pt x="244867" y="51952"/>
                    <a:pt x="239911" y="56440"/>
                  </a:cubicBezTo>
                  <a:cubicBezTo>
                    <a:pt x="234955" y="60928"/>
                    <a:pt x="226884" y="65630"/>
                    <a:pt x="216489" y="69611"/>
                  </a:cubicBezTo>
                  <a:cubicBezTo>
                    <a:pt x="195699" y="77574"/>
                    <a:pt x="165800" y="82801"/>
                    <a:pt x="132755" y="82801"/>
                  </a:cubicBezTo>
                  <a:cubicBezTo>
                    <a:pt x="99709" y="82801"/>
                    <a:pt x="69811" y="77574"/>
                    <a:pt x="49020" y="69611"/>
                  </a:cubicBezTo>
                  <a:cubicBezTo>
                    <a:pt x="38625" y="65630"/>
                    <a:pt x="30555" y="60928"/>
                    <a:pt x="25598" y="56440"/>
                  </a:cubicBezTo>
                  <a:cubicBezTo>
                    <a:pt x="20642" y="51952"/>
                    <a:pt x="19050" y="48286"/>
                    <a:pt x="19050" y="45129"/>
                  </a:cubicBezTo>
                  <a:cubicBezTo>
                    <a:pt x="19050" y="41901"/>
                    <a:pt x="20837" y="37815"/>
                    <a:pt x="26677" y="32888"/>
                  </a:cubicBezTo>
                  <a:cubicBezTo>
                    <a:pt x="32518" y="27961"/>
                    <a:pt x="42066" y="22836"/>
                    <a:pt x="54657" y="18619"/>
                  </a:cubicBezTo>
                  <a:cubicBezTo>
                    <a:pt x="59645" y="16949"/>
                    <a:pt x="62335" y="11552"/>
                    <a:pt x="60666" y="6564"/>
                  </a:cubicBezTo>
                  <a:cubicBezTo>
                    <a:pt x="58877" y="1556"/>
                    <a:pt x="52964" y="-967"/>
                    <a:pt x="48611" y="555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 dirty="0">
                <a:solidFill>
                  <a:schemeClr val="bg1"/>
                </a:solidFill>
                <a:latin typeface="Arial" panose="020B0604020202020204" pitchFamily="34" charset="0"/>
                <a:ea typeface="CJ ONLYONE NEW title Bold" panose="020B0600000101010101" charset="-127"/>
              </a:endParaRPr>
            </a:p>
          </p:txBody>
        </p:sp>
      </p:grp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361AE7F-F954-5453-36C8-680A0AC7AE11}"/>
              </a:ext>
            </a:extLst>
          </p:cNvPr>
          <p:cNvSpPr/>
          <p:nvPr/>
        </p:nvSpPr>
        <p:spPr>
          <a:xfrm>
            <a:off x="870652" y="2281285"/>
            <a:ext cx="5151860" cy="567204"/>
          </a:xfrm>
          <a:prstGeom prst="rect">
            <a:avLst/>
          </a:prstGeom>
        </p:spPr>
        <p:txBody>
          <a:bodyPr wrap="none" lIns="56261" tIns="28129" rIns="56261" bIns="28129">
            <a:spAutoFit/>
          </a:bodyPr>
          <a:lstStyle/>
          <a:p>
            <a:pPr defTabSz="907406" fontAlgn="base">
              <a:spcBef>
                <a:spcPct val="0"/>
              </a:spcBef>
              <a:spcAft>
                <a:spcPts val="1100"/>
              </a:spcAft>
              <a:buClr>
                <a:schemeClr val="bg1"/>
              </a:buClr>
            </a:pPr>
            <a:r>
              <a:rPr lang="ko-KR" altLang="en-US" sz="12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CJ ONLYONE NEW 제목 Medium" panose="00000600000000000000" pitchFamily="2" charset="-127"/>
                <a:ea typeface="CJ ONLYONE NEW 제목 Medium" panose="00000600000000000000" pitchFamily="2" charset="-127"/>
                <a:cs typeface="Gothic A1 Black" panose="020B0600000101010101" charset="-127"/>
              </a:rPr>
              <a:t>생활∙문화 기반의 종합 </a:t>
            </a:r>
            <a:r>
              <a:rPr lang="en-US" altLang="ko-KR" sz="12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CJ ONLYONE NEW 제목 Medium" panose="00000600000000000000" pitchFamily="2" charset="-127"/>
                <a:ea typeface="CJ ONLYONE NEW 제목 Medium" panose="00000600000000000000" pitchFamily="2" charset="-127"/>
                <a:cs typeface="Gothic A1 Black" panose="020B0600000101010101" charset="-127"/>
              </a:rPr>
              <a:t>IT</a:t>
            </a:r>
            <a:r>
              <a:rPr lang="ko-KR" altLang="en-US" sz="12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CJ ONLYONE NEW 제목 Medium" panose="00000600000000000000" pitchFamily="2" charset="-127"/>
                <a:ea typeface="CJ ONLYONE NEW 제목 Medium" panose="00000600000000000000" pitchFamily="2" charset="-127"/>
                <a:cs typeface="Gothic A1 Black" panose="020B0600000101010101" charset="-127"/>
              </a:rPr>
              <a:t>서비스를 성공적으로 제공한 경험과 노하우를 바탕으로</a:t>
            </a:r>
          </a:p>
          <a:p>
            <a:pPr defTabSz="907406" fontAlgn="base">
              <a:spcBef>
                <a:spcPct val="0"/>
              </a:spcBef>
              <a:spcAft>
                <a:spcPts val="1100"/>
              </a:spcAft>
              <a:buClr>
                <a:schemeClr val="bg1"/>
              </a:buClr>
            </a:pPr>
            <a:r>
              <a:rPr lang="ko-KR" altLang="en-US" sz="12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CJ ONLYONE NEW 제목 Medium" panose="00000600000000000000" pitchFamily="2" charset="-127"/>
                <a:ea typeface="CJ ONLYONE NEW 제목 Medium" panose="00000600000000000000" pitchFamily="2" charset="-127"/>
                <a:cs typeface="Gothic A1 Black" panose="020B0600000101010101" charset="-127"/>
              </a:rPr>
              <a:t>디지털 전환</a:t>
            </a:r>
            <a:r>
              <a:rPr lang="en-US" altLang="ko-KR" sz="12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CJ ONLYONE NEW 제목 Medium" panose="00000600000000000000" pitchFamily="2" charset="-127"/>
                <a:ea typeface="CJ ONLYONE NEW 제목 Medium" panose="00000600000000000000" pitchFamily="2" charset="-127"/>
                <a:cs typeface="Gothic A1 Black" panose="020B0600000101010101" charset="-127"/>
              </a:rPr>
              <a:t>(DX)</a:t>
            </a:r>
            <a:r>
              <a:rPr lang="ko-KR" altLang="en-US" sz="12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CJ ONLYONE NEW 제목 Medium" panose="00000600000000000000" pitchFamily="2" charset="-127"/>
                <a:ea typeface="CJ ONLYONE NEW 제목 Medium" panose="00000600000000000000" pitchFamily="2" charset="-127"/>
                <a:cs typeface="Gothic A1 Black" panose="020B0600000101010101" charset="-127"/>
              </a:rPr>
              <a:t>을 주도하고 공간과 일상의 혁신을 선도합니다</a:t>
            </a:r>
            <a:r>
              <a:rPr lang="en-US" altLang="ko-KR" sz="12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CJ ONLYONE NEW 제목 Medium" panose="00000600000000000000" pitchFamily="2" charset="-127"/>
                <a:ea typeface="CJ ONLYONE NEW 제목 Medium" panose="00000600000000000000" pitchFamily="2" charset="-127"/>
                <a:cs typeface="Gothic A1 Black" panose="020B0600000101010101" charset="-127"/>
              </a:rPr>
              <a:t>.</a:t>
            </a:r>
          </a:p>
        </p:txBody>
      </p:sp>
      <p:pic>
        <p:nvPicPr>
          <p:cNvPr id="13" name="그림 12" descr="그래픽, 폰트, 로고, 그래픽 디자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4810C655-F4C7-CD59-D2BF-F16F3C3EBA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437" b="33862"/>
          <a:stretch/>
        </p:blipFill>
        <p:spPr>
          <a:xfrm>
            <a:off x="516000" y="3493008"/>
            <a:ext cx="6485382" cy="159329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F0564C1F-0602-AB7B-9245-56395108C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ce3f88fed4_5_707">
            <a:extLst>
              <a:ext uri="{FF2B5EF4-FFF2-40B4-BE49-F238E27FC236}">
                <a16:creationId xmlns:a16="http://schemas.microsoft.com/office/drawing/2014/main" id="{6B0D3946-D782-5178-E7F8-8ABEF04E54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>
                <a:cs typeface="Pretendard" panose="02000503000000020004" pitchFamily="2" charset="-127"/>
              </a:rPr>
              <a:t>송도 </a:t>
            </a:r>
            <a:r>
              <a:rPr lang="en-US" altLang="ko-KR" dirty="0">
                <a:cs typeface="Pretendard" panose="02000503000000020004" pitchFamily="2" charset="-127"/>
              </a:rPr>
              <a:t>IDC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pic>
        <p:nvPicPr>
          <p:cNvPr id="1026" name="Picture 2" descr="CJ올리브네트웍스] 송도 데이터센터(송도IDC 전경)_1 – CJ미디어라이브러리">
            <a:extLst>
              <a:ext uri="{FF2B5EF4-FFF2-40B4-BE49-F238E27FC236}">
                <a16:creationId xmlns:a16="http://schemas.microsoft.com/office/drawing/2014/main" id="{314C8136-F9F6-D1BA-EC4C-C63D5ACCB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52144"/>
            <a:ext cx="6757479" cy="450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Google Shape;723;g2ce3f88fed4_5_888">
            <a:extLst>
              <a:ext uri="{FF2B5EF4-FFF2-40B4-BE49-F238E27FC236}">
                <a16:creationId xmlns:a16="http://schemas.microsoft.com/office/drawing/2014/main" id="{27EA38F9-0CA5-5A59-504E-CCE430032948}"/>
              </a:ext>
            </a:extLst>
          </p:cNvPr>
          <p:cNvCxnSpPr>
            <a:cxnSpLocks/>
          </p:cNvCxnSpPr>
          <p:nvPr/>
        </p:nvCxnSpPr>
        <p:spPr>
          <a:xfrm>
            <a:off x="7241540" y="1475118"/>
            <a:ext cx="4723384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723;g2ce3f88fed4_5_888">
            <a:extLst>
              <a:ext uri="{FF2B5EF4-FFF2-40B4-BE49-F238E27FC236}">
                <a16:creationId xmlns:a16="http://schemas.microsoft.com/office/drawing/2014/main" id="{5480CB65-BDA3-8D8E-2A2E-06A4F359C00B}"/>
              </a:ext>
            </a:extLst>
          </p:cNvPr>
          <p:cNvCxnSpPr>
            <a:cxnSpLocks/>
          </p:cNvCxnSpPr>
          <p:nvPr/>
        </p:nvCxnSpPr>
        <p:spPr>
          <a:xfrm>
            <a:off x="7241540" y="5958520"/>
            <a:ext cx="4723384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id="{528EEF92-8578-FF88-55E3-B6B8FA60C77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532654" y="1625645"/>
            <a:ext cx="1980000" cy="1980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B567A6F-7C45-A7FC-908C-99C188F9AE4C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707677" y="1625645"/>
            <a:ext cx="1980000" cy="1980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DA10D87-3D61-2115-784A-01765EF89790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534593" y="3792082"/>
            <a:ext cx="1980000" cy="1980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E88E384-4764-D37B-2701-5D65DA751A53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707677" y="3792082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2404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3068A027-6307-F32E-6A4F-1A416EF11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ce3f88fed4_5_707">
            <a:extLst>
              <a:ext uri="{FF2B5EF4-FFF2-40B4-BE49-F238E27FC236}">
                <a16:creationId xmlns:a16="http://schemas.microsoft.com/office/drawing/2014/main" id="{2110377C-14E6-6727-F849-A1FF6DF131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790825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altLang="ko-KR" sz="6000" dirty="0">
                <a:cs typeface="Pretendard" panose="02000503000000020004" pitchFamily="2" charset="-127"/>
              </a:rPr>
              <a:t>IDC</a:t>
            </a:r>
            <a:r>
              <a:rPr lang="ko-KR" altLang="en-US" sz="6000" dirty="0">
                <a:cs typeface="Pretendard" panose="02000503000000020004" pitchFamily="2" charset="-127"/>
              </a:rPr>
              <a:t>에서는 어떤 일을 하나요</a:t>
            </a:r>
            <a:r>
              <a:rPr lang="en-US" altLang="ko-KR" sz="6000" dirty="0">
                <a:cs typeface="Pretendard" panose="02000503000000020004" pitchFamily="2" charset="-127"/>
              </a:rPr>
              <a:t>?</a:t>
            </a:r>
            <a:endParaRPr sz="6000"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603229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F368D230-AC6E-AD70-062A-C379E48F3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ce3f88fed4_5_707">
            <a:extLst>
              <a:ext uri="{FF2B5EF4-FFF2-40B4-BE49-F238E27FC236}">
                <a16:creationId xmlns:a16="http://schemas.microsoft.com/office/drawing/2014/main" id="{C365B91A-9B7C-DAA3-E8BF-702466184F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altLang="ko-KR" dirty="0">
                <a:cs typeface="Pretendard" panose="02000503000000020004" pitchFamily="2" charset="-127"/>
              </a:rPr>
              <a:t>IDC</a:t>
            </a:r>
            <a:r>
              <a:rPr lang="ko-KR" altLang="en-US" dirty="0">
                <a:cs typeface="Pretendard" panose="02000503000000020004" pitchFamily="2" charset="-127"/>
              </a:rPr>
              <a:t>에서는 어떤 일을 하나요</a:t>
            </a:r>
            <a:r>
              <a:rPr lang="en-US" altLang="ko-KR" dirty="0">
                <a:cs typeface="Pretendard" panose="02000503000000020004" pitchFamily="2" charset="-127"/>
              </a:rPr>
              <a:t>?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CAC8CB1-CD39-6A1B-743E-0CD5A0A46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0"/>
          <a:stretch/>
        </p:blipFill>
        <p:spPr bwMode="auto">
          <a:xfrm>
            <a:off x="304800" y="1379257"/>
            <a:ext cx="11541896" cy="45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87741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27124876-48F6-1ED9-72CD-91D0052DA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ce3f88fed4_5_707">
            <a:extLst>
              <a:ext uri="{FF2B5EF4-FFF2-40B4-BE49-F238E27FC236}">
                <a16:creationId xmlns:a16="http://schemas.microsoft.com/office/drawing/2014/main" id="{C7E4BE65-8B25-D1D0-8C48-1098DA1277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altLang="ko-KR" dirty="0">
                <a:cs typeface="Pretendard" panose="02000503000000020004" pitchFamily="2" charset="-127"/>
              </a:rPr>
              <a:t>IDC</a:t>
            </a:r>
            <a:r>
              <a:rPr lang="ko-KR" altLang="en-US" dirty="0">
                <a:cs typeface="Pretendard" panose="02000503000000020004" pitchFamily="2" charset="-127"/>
              </a:rPr>
              <a:t>에서는 어떤 일을 하나요</a:t>
            </a:r>
            <a:r>
              <a:rPr lang="en-US" altLang="ko-KR" dirty="0">
                <a:cs typeface="Pretendard" panose="02000503000000020004" pitchFamily="2" charset="-127"/>
              </a:rPr>
              <a:t>?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4105E67-E1FF-6C4D-9525-5798A5473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723" y="1088231"/>
            <a:ext cx="9056469" cy="524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0978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32E165E6-B3CC-14FF-5665-12CBEB48D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ce3f88fed4_5_707">
            <a:extLst>
              <a:ext uri="{FF2B5EF4-FFF2-40B4-BE49-F238E27FC236}">
                <a16:creationId xmlns:a16="http://schemas.microsoft.com/office/drawing/2014/main" id="{D7AB1812-911F-E685-4142-546B635E2B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altLang="ko-KR" dirty="0">
                <a:cs typeface="Pretendard" panose="02000503000000020004" pitchFamily="2" charset="-127"/>
              </a:rPr>
              <a:t>IDC</a:t>
            </a:r>
            <a:r>
              <a:rPr lang="ko-KR" altLang="en-US" dirty="0">
                <a:cs typeface="Pretendard" panose="02000503000000020004" pitchFamily="2" charset="-127"/>
              </a:rPr>
              <a:t>에서는 어떤 일을 하나요</a:t>
            </a:r>
            <a:r>
              <a:rPr lang="en-US" altLang="ko-KR" dirty="0">
                <a:cs typeface="Pretendard" panose="02000503000000020004" pitchFamily="2" charset="-127"/>
              </a:rPr>
              <a:t>?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A1B6364-250F-B40B-E9E6-75DF85D6F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9409" r="1149" b="1097"/>
          <a:stretch/>
        </p:blipFill>
        <p:spPr bwMode="auto">
          <a:xfrm>
            <a:off x="4381890" y="1214658"/>
            <a:ext cx="4009755" cy="507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3226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PRESENTATION_ID" val="00000000-0000-0000-0000-000000000000"/>
  <p:tag name="SLIDO_EVENT_UUID" val="27a951cf-18bf-4846-af6f-7624ec664441"/>
  <p:tag name="SLIDO_EVENT_SECTION_UUID" val="f04825a7-3800-45a1-a8e5-391c348aa9f1"/>
</p:tagLst>
</file>

<file path=ppt/theme/theme1.xml><?xml version="1.0" encoding="utf-8"?>
<a:theme xmlns:a="http://schemas.openxmlformats.org/drawingml/2006/main" name="DatadogKRUG">
  <a:themeElements>
    <a:clrScheme name="AWS Summit 2024">
      <a:dk1>
        <a:srgbClr val="000000"/>
      </a:dk1>
      <a:lt1>
        <a:srgbClr val="FFFFFF"/>
      </a:lt1>
      <a:dk2>
        <a:srgbClr val="000036"/>
      </a:dk2>
      <a:lt2>
        <a:srgbClr val="F2F4F4"/>
      </a:lt2>
      <a:accent1>
        <a:srgbClr val="0B9ADD"/>
      </a:accent1>
      <a:accent2>
        <a:srgbClr val="0055C5"/>
      </a:accent2>
      <a:accent3>
        <a:srgbClr val="802BFF"/>
      </a:accent3>
      <a:accent4>
        <a:srgbClr val="F242BB"/>
      </a:accent4>
      <a:accent5>
        <a:srgbClr val="FA7228"/>
      </a:accent5>
      <a:accent6>
        <a:srgbClr val="FFCC66"/>
      </a:accent6>
      <a:hlink>
        <a:srgbClr val="0B9ADD"/>
      </a:hlink>
      <a:folHlink>
        <a:srgbClr val="0B9AD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reInforce 2023b">
      <a:dk1>
        <a:srgbClr val="000000"/>
      </a:dk1>
      <a:lt1>
        <a:srgbClr val="FFFFFF"/>
      </a:lt1>
      <a:dk2>
        <a:srgbClr val="000036"/>
      </a:dk2>
      <a:lt2>
        <a:srgbClr val="F2F4F4"/>
      </a:lt2>
      <a:accent1>
        <a:srgbClr val="80EAA8"/>
      </a:accent1>
      <a:accent2>
        <a:srgbClr val="47AEFF"/>
      </a:accent2>
      <a:accent3>
        <a:srgbClr val="EA74D4"/>
      </a:accent3>
      <a:accent4>
        <a:srgbClr val="B332E2"/>
      </a:accent4>
      <a:accent5>
        <a:srgbClr val="FF4D00"/>
      </a:accent5>
      <a:accent6>
        <a:srgbClr val="052E6B"/>
      </a:accent6>
      <a:hlink>
        <a:srgbClr val="47AEFF"/>
      </a:hlink>
      <a:folHlink>
        <a:srgbClr val="47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1243</TotalTime>
  <Words>2229</Words>
  <Application>Microsoft Office PowerPoint</Application>
  <PresentationFormat>와이드스크린</PresentationFormat>
  <Paragraphs>294</Paragraphs>
  <Slides>32</Slides>
  <Notes>31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44" baseType="lpstr">
      <vt:lpstr>CJ ONLYONE NEW 본문 OTF Regular</vt:lpstr>
      <vt:lpstr>Arial</vt:lpstr>
      <vt:lpstr>Play</vt:lpstr>
      <vt:lpstr>Apple SD Gothic Neo</vt:lpstr>
      <vt:lpstr>Oi</vt:lpstr>
      <vt:lpstr>Wingdings</vt:lpstr>
      <vt:lpstr>Calibri</vt:lpstr>
      <vt:lpstr>CJ ONLYONE NEW 본문 Regular</vt:lpstr>
      <vt:lpstr>CJ ONLYONE NEW 제목 Medium</vt:lpstr>
      <vt:lpstr>Pretendard</vt:lpstr>
      <vt:lpstr>CJ ONLYONE NEW 제목 OTF Bold</vt:lpstr>
      <vt:lpstr>DatadogKRUG</vt:lpstr>
      <vt:lpstr>PowerPoint 프레젠테이션</vt:lpstr>
      <vt:lpstr>데린이의 데이터센터 Datadog 구성하기   </vt:lpstr>
      <vt:lpstr>발표자</vt:lpstr>
      <vt:lpstr>CJ 올리브네트웍스</vt:lpstr>
      <vt:lpstr>송도 IDC</vt:lpstr>
      <vt:lpstr>IDC에서는 어떤 일을 하나요?</vt:lpstr>
      <vt:lpstr>IDC에서는 어떤 일을 하나요?</vt:lpstr>
      <vt:lpstr>IDC에서는 어떤 일을 하나요?</vt:lpstr>
      <vt:lpstr>IDC에서는 어떤 일을 하나요?</vt:lpstr>
      <vt:lpstr>IDC에서는 어떤 일을 하나요?</vt:lpstr>
      <vt:lpstr>IDC에서는 어떤 일을 하나요?</vt:lpstr>
      <vt:lpstr>IDC에서는 어떤 일을 하나요?</vt:lpstr>
      <vt:lpstr>IDC에서는 어떤 일을 하나요?</vt:lpstr>
      <vt:lpstr>IDC에서는 어떤 일을 하나요?</vt:lpstr>
      <vt:lpstr>Datadog 첫만남</vt:lpstr>
      <vt:lpstr>데이터센터 통합 모니터링 체계 고도화</vt:lpstr>
      <vt:lpstr>우리의 모니터링은</vt:lpstr>
      <vt:lpstr>우리의 모니터링은</vt:lpstr>
      <vt:lpstr>DATADOG</vt:lpstr>
      <vt:lpstr>첫 번째 고난 – 내부 협의</vt:lpstr>
      <vt:lpstr>두 번째 고난 – 내부 품의</vt:lpstr>
      <vt:lpstr>세 번째 고난 – 보안</vt:lpstr>
      <vt:lpstr>잠깐의 행복– proxy 구성</vt:lpstr>
      <vt:lpstr>끝난 줄 알았지? – 내부 협의</vt:lpstr>
      <vt:lpstr>우리는 Enterprise – Multi Org</vt:lpstr>
      <vt:lpstr>INFRA 외에  어떤 것들을 사용 하나요?</vt:lpstr>
      <vt:lpstr>지금 우리는 – Log를 활용한 DDoS 공격 탐지 </vt:lpstr>
      <vt:lpstr>지금 우리는 – Log를 활용한 DDoS 공격 탐지 </vt:lpstr>
      <vt:lpstr>지금 우리는 – Log를 활용한 DDoS 공격 탐지 </vt:lpstr>
      <vt:lpstr>이제 우리는 – 통합 HW Log 수집 </vt:lpstr>
      <vt:lpstr>마치며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이나경</dc:creator>
  <cp:lastModifiedBy>송규동님 [Infra Modernization팀]</cp:lastModifiedBy>
  <cp:revision>55</cp:revision>
  <dcterms:created xsi:type="dcterms:W3CDTF">2024-02-16T01:44:51Z</dcterms:created>
  <dcterms:modified xsi:type="dcterms:W3CDTF">2025-02-21T01:14:37Z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0x01010097CDFC8168C7FC4DB7971BEDF08F42E5</vt:lpwstr>
  </property>
  <property fmtid="{D5CDD505-2E9C-101B-9397-08002B2CF9AE}" pid="3" name="MediaServiceImageTags">
    <vt:lpwstr/>
  </property>
  <property fmtid="{D5CDD505-2E9C-101B-9397-08002B2CF9AE}" pid="4" name="MSIP_Label_d132b298-d092-4ba9-a1be-2a4de4a74ea4_Enabled">
    <vt:lpwstr>true</vt:lpwstr>
  </property>
  <property fmtid="{D5CDD505-2E9C-101B-9397-08002B2CF9AE}" pid="5" name="MSIP_Label_d132b298-d092-4ba9-a1be-2a4de4a74ea4_SetDate">
    <vt:lpwstr>2025-02-14T03:35:19Z</vt:lpwstr>
  </property>
  <property fmtid="{D5CDD505-2E9C-101B-9397-08002B2CF9AE}" pid="6" name="MSIP_Label_d132b298-d092-4ba9-a1be-2a4de4a74ea4_Method">
    <vt:lpwstr>Privileged</vt:lpwstr>
  </property>
  <property fmtid="{D5CDD505-2E9C-101B-9397-08002B2CF9AE}" pid="7" name="MSIP_Label_d132b298-d092-4ba9-a1be-2a4de4a74ea4_Name">
    <vt:lpwstr>평문화</vt:lpwstr>
  </property>
  <property fmtid="{D5CDD505-2E9C-101B-9397-08002B2CF9AE}" pid="8" name="MSIP_Label_d132b298-d092-4ba9-a1be-2a4de4a74ea4_SiteId">
    <vt:lpwstr>ee6af5c5-684f-4539-9eb6-64793af08027</vt:lpwstr>
  </property>
  <property fmtid="{D5CDD505-2E9C-101B-9397-08002B2CF9AE}" pid="9" name="MSIP_Label_d132b298-d092-4ba9-a1be-2a4de4a74ea4_ActionId">
    <vt:lpwstr>4308bde2-b210-47cf-b312-3c16471fc3d3</vt:lpwstr>
  </property>
  <property fmtid="{D5CDD505-2E9C-101B-9397-08002B2CF9AE}" pid="10" name="MSIP_Label_d132b298-d092-4ba9-a1be-2a4de4a74ea4_ContentBits">
    <vt:lpwstr>0</vt:lpwstr>
  </property>
</Properties>
</file>